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4" r:id="rId2"/>
  </p:sldMasterIdLst>
  <p:notesMasterIdLst>
    <p:notesMasterId r:id="rId21"/>
  </p:notesMasterIdLst>
  <p:sldIdLst>
    <p:sldId id="511" r:id="rId3"/>
    <p:sldId id="13027" r:id="rId4"/>
    <p:sldId id="13025" r:id="rId5"/>
    <p:sldId id="13007" r:id="rId6"/>
    <p:sldId id="13010" r:id="rId7"/>
    <p:sldId id="13011" r:id="rId8"/>
    <p:sldId id="13012" r:id="rId9"/>
    <p:sldId id="13013" r:id="rId10"/>
    <p:sldId id="13014" r:id="rId11"/>
    <p:sldId id="13015" r:id="rId12"/>
    <p:sldId id="13029" r:id="rId13"/>
    <p:sldId id="13030" r:id="rId14"/>
    <p:sldId id="13031" r:id="rId15"/>
    <p:sldId id="13032" r:id="rId16"/>
    <p:sldId id="12992" r:id="rId17"/>
    <p:sldId id="13028" r:id="rId18"/>
    <p:sldId id="13026" r:id="rId19"/>
    <p:sldId id="12968" r:id="rId20"/>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00FF"/>
    <a:srgbClr val="72DDF6"/>
    <a:srgbClr val="111111"/>
    <a:srgbClr val="02E2B7"/>
    <a:srgbClr val="7C040F"/>
    <a:srgbClr val="FF0000"/>
    <a:srgbClr val="A50021"/>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65" y="-147"/>
      </p:cViewPr>
      <p:guideLst>
        <p:guide orient="horz" pos="220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1AC2402D-D132-441E-98CD-0F7124943BB1}" type="datetimeFigureOut">
              <a:rPr lang="zh-CN" altLang="en-US"/>
              <a:pPr>
                <a:defRPr/>
              </a:pPr>
              <a:t>2021/6/15 Tuesday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409C0503-DDAC-4165-B790-B7A5B742551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p:nvPr>
        </p:nvSpPr>
        <p:spPr bwMode="auto">
          <a:noFill/>
          <a:ln>
            <a:solidFill>
              <a:srgbClr val="000000"/>
            </a:solidFill>
            <a:miter lim="800000"/>
            <a:headEnd/>
            <a:tailEnd/>
          </a:ln>
        </p:spPr>
      </p:sp>
      <p:sp>
        <p:nvSpPr>
          <p:cNvPr id="29698"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9699"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ED3039-61D0-40F9-A650-717DFB2989CA}" type="slidenum">
              <a:rPr lang="zh-CN" altLang="en-US"/>
              <a:pPr fontAlgn="base">
                <a:spcBef>
                  <a:spcPct val="0"/>
                </a:spcBef>
                <a:spcAft>
                  <a:spcPct val="0"/>
                </a:spcAft>
                <a:defRPr/>
              </a:pPr>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幻灯片图像占位符 1"/>
          <p:cNvSpPr>
            <a:spLocks noGrp="1" noRot="1" noChangeAspect="1" noTextEdit="1"/>
          </p:cNvSpPr>
          <p:nvPr>
            <p:ph type="sldImg"/>
          </p:nvPr>
        </p:nvSpPr>
        <p:spPr bwMode="auto">
          <a:noFill/>
          <a:ln>
            <a:solidFill>
              <a:srgbClr val="000000"/>
            </a:solidFill>
            <a:miter lim="800000"/>
            <a:headEnd/>
            <a:tailEnd/>
          </a:ln>
        </p:spPr>
      </p:sp>
      <p:sp>
        <p:nvSpPr>
          <p:cNvPr id="48130"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7"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9622BD40-2CCD-4A2E-AC52-79F30478F869}" type="slidenum">
              <a:rPr lang="zh-CN" altLang="en-US" sz="1200">
                <a:latin typeface="+mn-lt"/>
                <a:ea typeface="+mn-ea"/>
              </a:rPr>
              <a:pPr algn="r">
                <a:defRPr/>
              </a:pPr>
              <a:t>10</a:t>
            </a:fld>
            <a:endParaRPr lang="en-US" altLang="zh-CN" sz="1200">
              <a:latin typeface="+mn-lt"/>
              <a:ea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幻灯片图像占位符 1"/>
          <p:cNvSpPr>
            <a:spLocks noGrp="1" noRot="1" noChangeAspect="1" noTextEdit="1"/>
          </p:cNvSpPr>
          <p:nvPr>
            <p:ph type="sldImg"/>
          </p:nvPr>
        </p:nvSpPr>
        <p:spPr bwMode="auto">
          <a:noFill/>
          <a:ln>
            <a:solidFill>
              <a:srgbClr val="000000"/>
            </a:solidFill>
            <a:miter lim="800000"/>
            <a:headEnd/>
            <a:tailEnd/>
          </a:ln>
        </p:spPr>
      </p:sp>
      <p:sp>
        <p:nvSpPr>
          <p:cNvPr id="50178"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2771"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3485F4A5-93D9-4D46-AEEB-57ECD7BDCD30}" type="slidenum">
              <a:rPr lang="zh-CN" altLang="en-US" sz="1200">
                <a:latin typeface="+mn-lt"/>
                <a:ea typeface="+mn-ea"/>
              </a:rPr>
              <a:pPr algn="r">
                <a:defRPr/>
              </a:pPr>
              <a:t>11</a:t>
            </a:fld>
            <a:endParaRPr lang="en-US" altLang="zh-CN" sz="1200">
              <a:latin typeface="+mn-lt"/>
              <a:ea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幻灯片图像占位符 1"/>
          <p:cNvSpPr>
            <a:spLocks noGrp="1" noRot="1" noChangeAspect="1" noTextEdit="1"/>
          </p:cNvSpPr>
          <p:nvPr>
            <p:ph type="sldImg"/>
          </p:nvPr>
        </p:nvSpPr>
        <p:spPr bwMode="auto">
          <a:noFill/>
          <a:ln>
            <a:solidFill>
              <a:srgbClr val="000000"/>
            </a:solidFill>
            <a:miter lim="800000"/>
            <a:headEnd/>
            <a:tailEnd/>
          </a:ln>
        </p:spPr>
      </p:sp>
      <p:sp>
        <p:nvSpPr>
          <p:cNvPr id="55298"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2771"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6EF11B4F-8572-490A-9CA2-DD260BB2BE82}" type="slidenum">
              <a:rPr lang="zh-CN" altLang="en-US" sz="1200">
                <a:latin typeface="+mn-lt"/>
                <a:ea typeface="+mn-ea"/>
              </a:rPr>
              <a:pPr algn="r">
                <a:defRPr/>
              </a:pPr>
              <a:t>15</a:t>
            </a:fld>
            <a:endParaRPr lang="en-US" altLang="zh-CN" sz="120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noFill/>
          <a:ln>
            <a:solidFill>
              <a:srgbClr val="000000"/>
            </a:solidFill>
            <a:miter lim="800000"/>
            <a:headEnd/>
            <a:tailEnd/>
          </a:ln>
        </p:spPr>
      </p:sp>
      <p:sp>
        <p:nvSpPr>
          <p:cNvPr id="5734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9939"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60BFA859-C1AA-4D06-B130-834775B5CF00}" type="slidenum">
              <a:rPr lang="zh-CN" altLang="en-US" sz="1200">
                <a:latin typeface="+mn-lt"/>
                <a:ea typeface="+mn-ea"/>
              </a:rPr>
              <a:pPr algn="r">
                <a:defRPr/>
              </a:pPr>
              <a:t>16</a:t>
            </a:fld>
            <a:endParaRPr lang="en-US" altLang="zh-CN" sz="1200">
              <a:latin typeface="+mn-lt"/>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p:nvPr>
        </p:nvSpPr>
        <p:spPr bwMode="auto">
          <a:noFill/>
          <a:ln>
            <a:solidFill>
              <a:srgbClr val="000000"/>
            </a:solidFill>
            <a:miter lim="800000"/>
            <a:headEnd/>
            <a:tailEnd/>
          </a:ln>
        </p:spPr>
      </p:sp>
      <p:sp>
        <p:nvSpPr>
          <p:cNvPr id="3174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7"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B3B33274-708E-46CC-B206-10F421581F00}" type="slidenum">
              <a:rPr lang="zh-CN" altLang="en-US" sz="1200">
                <a:latin typeface="+mn-lt"/>
                <a:ea typeface="+mn-ea"/>
              </a:rPr>
              <a:pPr algn="r">
                <a:defRPr/>
              </a:pPr>
              <a:t>2</a:t>
            </a:fld>
            <a:endParaRPr lang="en-US" altLang="zh-CN" sz="1200">
              <a:latin typeface="+mn-lt"/>
              <a:ea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noFill/>
          <a:ln>
            <a:solidFill>
              <a:srgbClr val="000000"/>
            </a:solidFill>
            <a:miter lim="800000"/>
            <a:headEnd/>
            <a:tailEnd/>
          </a:ln>
        </p:spPr>
      </p:sp>
      <p:sp>
        <p:nvSpPr>
          <p:cNvPr id="3379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7"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19F5A72C-2734-4626-B1DB-3ACA67D9973A}" type="slidenum">
              <a:rPr lang="zh-CN" altLang="en-US" sz="1200">
                <a:latin typeface="+mn-lt"/>
                <a:ea typeface="+mn-ea"/>
              </a:rPr>
              <a:pPr algn="r">
                <a:defRPr/>
              </a:pPr>
              <a:t>3</a:t>
            </a:fld>
            <a:endParaRPr lang="en-US" altLang="zh-CN" sz="1200">
              <a:latin typeface="+mn-lt"/>
              <a:ea typeface="+mn-e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p:cNvSpPr>
            <a:spLocks noGrp="1" noRot="1" noChangeAspect="1" noTextEdit="1"/>
          </p:cNvSpPr>
          <p:nvPr>
            <p:ph type="sldImg"/>
          </p:nvPr>
        </p:nvSpPr>
        <p:spPr bwMode="auto">
          <a:noFill/>
          <a:ln>
            <a:solidFill>
              <a:srgbClr val="000000"/>
            </a:solidFill>
            <a:miter lim="800000"/>
            <a:headEnd/>
            <a:tailEnd/>
          </a:ln>
        </p:spPr>
      </p:sp>
      <p:sp>
        <p:nvSpPr>
          <p:cNvPr id="3584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7"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1C18204A-D96E-44C0-A618-1FAB13BC083D}" type="slidenum">
              <a:rPr lang="zh-CN" altLang="en-US" sz="1200">
                <a:latin typeface="+mn-lt"/>
                <a:ea typeface="+mn-ea"/>
              </a:rPr>
              <a:pPr algn="r">
                <a:defRPr/>
              </a:pPr>
              <a:t>4</a:t>
            </a:fld>
            <a:endParaRPr lang="en-US" altLang="zh-CN" sz="1200">
              <a:latin typeface="+mn-lt"/>
              <a:ea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noTextEdit="1"/>
          </p:cNvSpPr>
          <p:nvPr>
            <p:ph type="sldImg"/>
          </p:nvPr>
        </p:nvSpPr>
        <p:spPr bwMode="auto">
          <a:noFill/>
          <a:ln>
            <a:solidFill>
              <a:srgbClr val="000000"/>
            </a:solidFill>
            <a:miter lim="800000"/>
            <a:headEnd/>
            <a:tailEnd/>
          </a:ln>
        </p:spPr>
      </p:sp>
      <p:sp>
        <p:nvSpPr>
          <p:cNvPr id="37890"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7"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9D8A740D-569F-45A2-ADBE-2D1388C819BE}" type="slidenum">
              <a:rPr lang="zh-CN" altLang="en-US" sz="1200">
                <a:latin typeface="+mn-lt"/>
                <a:ea typeface="+mn-ea"/>
              </a:rPr>
              <a:pPr algn="r">
                <a:defRPr/>
              </a:pPr>
              <a:t>5</a:t>
            </a:fld>
            <a:endParaRPr lang="en-US" altLang="zh-CN" sz="1200">
              <a:latin typeface="+mn-lt"/>
              <a:ea typeface="+mn-e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p:cNvSpPr>
            <a:spLocks noGrp="1" noRot="1" noChangeAspect="1" noTextEdit="1"/>
          </p:cNvSpPr>
          <p:nvPr>
            <p:ph type="sldImg"/>
          </p:nvPr>
        </p:nvSpPr>
        <p:spPr bwMode="auto">
          <a:noFill/>
          <a:ln>
            <a:solidFill>
              <a:srgbClr val="000000"/>
            </a:solidFill>
            <a:miter lim="800000"/>
            <a:headEnd/>
            <a:tailEnd/>
          </a:ln>
        </p:spPr>
      </p:sp>
      <p:sp>
        <p:nvSpPr>
          <p:cNvPr id="39938"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7"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5038B69D-F56E-4234-B630-B67DB177CEDB}" type="slidenum">
              <a:rPr lang="zh-CN" altLang="en-US" sz="1200">
                <a:latin typeface="+mn-lt"/>
                <a:ea typeface="+mn-ea"/>
              </a:rPr>
              <a:pPr algn="r">
                <a:defRPr/>
              </a:pPr>
              <a:t>6</a:t>
            </a:fld>
            <a:endParaRPr lang="en-US" altLang="zh-CN" sz="1200">
              <a:latin typeface="+mn-lt"/>
              <a:ea typeface="+mn-e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幻灯片图像占位符 1"/>
          <p:cNvSpPr>
            <a:spLocks noGrp="1" noRot="1" noChangeAspect="1" noTextEdit="1"/>
          </p:cNvSpPr>
          <p:nvPr>
            <p:ph type="sldImg"/>
          </p:nvPr>
        </p:nvSpPr>
        <p:spPr bwMode="auto">
          <a:noFill/>
          <a:ln>
            <a:solidFill>
              <a:srgbClr val="000000"/>
            </a:solidFill>
            <a:miter lim="800000"/>
            <a:headEnd/>
            <a:tailEnd/>
          </a:ln>
        </p:spPr>
      </p:sp>
      <p:sp>
        <p:nvSpPr>
          <p:cNvPr id="4198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7"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7DAB85AD-8801-444A-A28B-D121DC70F3BB}" type="slidenum">
              <a:rPr lang="zh-CN" altLang="en-US" sz="1200">
                <a:latin typeface="+mn-lt"/>
                <a:ea typeface="+mn-ea"/>
              </a:rPr>
              <a:pPr algn="r">
                <a:defRPr/>
              </a:pPr>
              <a:t>7</a:t>
            </a:fld>
            <a:endParaRPr lang="en-US" altLang="zh-CN" sz="1200">
              <a:latin typeface="+mn-lt"/>
              <a:ea typeface="+mn-e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p:cNvSpPr>
            <a:spLocks noGrp="1" noRot="1" noChangeAspect="1" noTextEdit="1"/>
          </p:cNvSpPr>
          <p:nvPr>
            <p:ph type="sldImg"/>
          </p:nvPr>
        </p:nvSpPr>
        <p:spPr bwMode="auto">
          <a:noFill/>
          <a:ln>
            <a:solidFill>
              <a:srgbClr val="000000"/>
            </a:solidFill>
            <a:miter lim="800000"/>
            <a:headEnd/>
            <a:tailEnd/>
          </a:ln>
        </p:spPr>
      </p:sp>
      <p:sp>
        <p:nvSpPr>
          <p:cNvPr id="4403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7"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5388B23B-DE88-4797-B4DD-F531E621AB66}" type="slidenum">
              <a:rPr lang="zh-CN" altLang="en-US" sz="1200">
                <a:latin typeface="+mn-lt"/>
                <a:ea typeface="+mn-ea"/>
              </a:rPr>
              <a:pPr algn="r">
                <a:defRPr/>
              </a:pPr>
              <a:t>8</a:t>
            </a:fld>
            <a:endParaRPr lang="en-US" altLang="zh-CN" sz="120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幻灯片图像占位符 1"/>
          <p:cNvSpPr>
            <a:spLocks noGrp="1" noRot="1" noChangeAspect="1" noTextEdit="1"/>
          </p:cNvSpPr>
          <p:nvPr>
            <p:ph type="sldImg"/>
          </p:nvPr>
        </p:nvSpPr>
        <p:spPr bwMode="auto">
          <a:noFill/>
          <a:ln>
            <a:solidFill>
              <a:srgbClr val="000000"/>
            </a:solidFill>
            <a:miter lim="800000"/>
            <a:headEnd/>
            <a:tailEnd/>
          </a:ln>
        </p:spPr>
      </p:sp>
      <p:sp>
        <p:nvSpPr>
          <p:cNvPr id="4608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7"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AE482598-A120-454D-B013-3EB816BDB1F0}" type="slidenum">
              <a:rPr lang="zh-CN" altLang="en-US" sz="1200">
                <a:latin typeface="+mn-lt"/>
                <a:ea typeface="+mn-ea"/>
              </a:rPr>
              <a:pPr algn="r">
                <a:defRPr/>
              </a:pPr>
              <a:t>9</a:t>
            </a:fld>
            <a:endParaRPr lang="en-US" altLang="zh-CN" sz="120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CB7F077C-E61E-4355-B9A4-1A5642916F78}" type="datetimeFigureOut">
              <a:rPr lang="zh-CN" altLang="en-US"/>
              <a:pPr>
                <a:defRPr/>
              </a:pPr>
              <a:t>2021/6/15 Tuesday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006FD17-A01B-4C7E-8087-198BDD351E9C}" type="slidenum">
              <a:rPr lang="zh-CN" altLang="en-US"/>
              <a:pPr>
                <a:defRPr/>
              </a:pPr>
              <a:t>‹#›</a:t>
            </a:fld>
            <a:endParaRPr lang="zh-CN"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683C592-E53C-408B-9B9C-6C0B24C3E092}" type="datetimeFigureOut">
              <a:rPr lang="zh-CN" altLang="en-US"/>
              <a:pPr>
                <a:defRPr/>
              </a:pPr>
              <a:t>2021/6/15 Tuesday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EAEE087-091C-4FD8-A081-0CCF53EAD448}" type="slidenum">
              <a:rPr lang="zh-CN" altLang="en-US"/>
              <a:pPr>
                <a:defRPr/>
              </a:pPr>
              <a:t>‹#›</a:t>
            </a:fld>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95FB76F-5A4C-4CA0-B163-75E787296EC5}" type="datetimeFigureOut">
              <a:rPr lang="zh-CN" altLang="en-US"/>
              <a:pPr>
                <a:defRPr/>
              </a:pPr>
              <a:t>2021/6/15 Tuesday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519B44A-09C8-4A0F-996A-679885ADC9EA}" type="slidenum">
              <a:rPr lang="zh-CN" altLang="en-US"/>
              <a:pPr>
                <a:defRPr/>
              </a:pPr>
              <a:t>‹#›</a:t>
            </a:fld>
            <a:endParaRPr lang="zh-CN" alt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E948B5C-CEA6-4256-83D5-81ACFA1BD83C}" type="datetimeFigureOut">
              <a:rPr lang="zh-CN" altLang="en-US"/>
              <a:pPr>
                <a:defRPr/>
              </a:pPr>
              <a:t>2021/6/15 Tuesday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281BE1F-F37B-432C-A6B9-57AC6F142E37}" type="slidenum">
              <a:rPr lang="zh-CN" altLang="en-US"/>
              <a:pPr>
                <a:defRPr/>
              </a:pPr>
              <a:t>‹#›</a:t>
            </a:fld>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6E59461-6CE9-4D8D-97E2-A2ED77CC50D8}" type="datetimeFigureOut">
              <a:rPr lang="zh-CN" altLang="en-US"/>
              <a:pPr>
                <a:defRPr/>
              </a:pPr>
              <a:t>2021/6/15 Tuesday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8A7C3EB-6800-42A7-92D6-762690535953}" type="slidenum">
              <a:rPr lang="zh-CN" altLang="en-US"/>
              <a:pPr>
                <a:defRPr/>
              </a:pPr>
              <a:t>‹#›</a:t>
            </a:fld>
            <a:endParaRPr lang="zh-CN" alt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1C2F18CA-ACE2-47F1-9D69-78464B8BB535}" type="datetimeFigureOut">
              <a:rPr lang="zh-CN" altLang="en-US"/>
              <a:pPr>
                <a:defRPr/>
              </a:pPr>
              <a:t>2021/6/15 Tuesday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87BBA81-FEA0-47BD-9CEB-0A14D21D7423}" type="slidenum">
              <a:rPr lang="zh-CN" altLang="en-US"/>
              <a:pPr>
                <a:defRPr/>
              </a:pPr>
              <a:t>‹#›</a:t>
            </a:fld>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4398FED9-1C2F-4A75-8805-A024D87DB9C2}" type="datetimeFigureOut">
              <a:rPr lang="zh-CN" altLang="en-US"/>
              <a:pPr>
                <a:defRPr/>
              </a:pPr>
              <a:t>2021/6/15 Tuesday</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8B2B1B4-481F-4F0C-AEC2-AD52DA7B1E62}" type="slidenum">
              <a:rPr lang="zh-CN" altLang="en-US"/>
              <a:pPr>
                <a:defRPr/>
              </a:pPr>
              <a:t>‹#›</a:t>
            </a:fld>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F3D42C44-F39E-431F-AB99-CE119A9F5306}" type="datetimeFigureOut">
              <a:rPr lang="zh-CN" altLang="en-US"/>
              <a:pPr>
                <a:defRPr/>
              </a:pPr>
              <a:t>2021/6/15 Tuesday</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EA3F178-3920-4D2A-8361-0C1E4A70809D}" type="slidenum">
              <a:rPr lang="zh-CN" altLang="en-US"/>
              <a:pPr>
                <a:defRPr/>
              </a:pPr>
              <a:t>‹#›</a:t>
            </a:fld>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74BF61E-40F5-45A7-A3EA-2216F7A011F3}" type="datetimeFigureOut">
              <a:rPr lang="zh-CN" altLang="en-US"/>
              <a:pPr>
                <a:defRPr/>
              </a:pPr>
              <a:t>2021/6/15 Tuesday</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C0B38FA-043E-493A-BD82-2640EDD39C6B}" type="slidenum">
              <a:rPr lang="zh-CN" altLang="en-US"/>
              <a:pPr>
                <a:defRPr/>
              </a:pPr>
              <a:t>‹#›</a:t>
            </a:fld>
            <a:endParaRPr lang="zh-CN" alt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3E0E5B0-14F7-47A5-804C-E288E3EF656C}" type="datetimeFigureOut">
              <a:rPr lang="zh-CN" altLang="en-US"/>
              <a:pPr>
                <a:defRPr/>
              </a:pPr>
              <a:t>2021/6/15 Tuesday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07C900C-AB30-40E9-9B43-3C5546FD09ED}" type="slidenum">
              <a:rPr lang="zh-CN" altLang="en-US"/>
              <a:pPr>
                <a:defRPr/>
              </a:pPr>
              <a:t>‹#›</a:t>
            </a:fld>
            <a:endParaRPr lang="zh-CN" alt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088EDBE0-6365-46F7-A13F-F1B297FE51BE}" type="datetimeFigureOut">
              <a:rPr lang="zh-CN" altLang="en-US"/>
              <a:pPr>
                <a:defRPr/>
              </a:pPr>
              <a:t>2021/6/15 Tuesday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5A9D15B-2181-4B2C-BA4F-7C10C5E04A77}" type="slidenum">
              <a:rPr lang="zh-CN" altLang="en-US"/>
              <a:pPr>
                <a:defRPr/>
              </a:pPr>
              <a:t>‹#›</a:t>
            </a:fld>
            <a:endParaRPr lang="zh-CN" alt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2DDF6"/>
        </a:solidFill>
        <a:effectLst/>
      </p:bgPr>
    </p:bg>
    <p:spTree>
      <p:nvGrpSpPr>
        <p:cNvPr id="1" name=""/>
        <p:cNvGrpSpPr/>
        <p:nvPr/>
      </p:nvGrpSpPr>
      <p:grpSpPr>
        <a:xfrm>
          <a:off x="0" y="0"/>
          <a:ext cx="0" cy="0"/>
          <a:chOff x="0" y="0"/>
          <a:chExt cx="0" cy="0"/>
        </a:xfrm>
      </p:grpSpPr>
      <p:sp>
        <p:nvSpPr>
          <p:cNvPr id="14338" name="标题占位符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4339" name="文本占位符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468B3BC-B458-49FC-9625-2991B271B3D4}" type="datetimeFigureOut">
              <a:rPr lang="zh-CN" altLang="en-US"/>
              <a:pPr>
                <a:defRPr/>
              </a:pPr>
              <a:t>2021/6/15 Tuesday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904F796C-5282-491A-8A5D-72726584187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 id="2147483676" r:id="rId12"/>
  </p:sldLayoutIdLst>
  <p:transition>
    <p:fade/>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itchFamily="2" charset="-122"/>
          <a:ea typeface="等线 Light" pitchFamily="2" charset="-122"/>
        </a:defRPr>
      </a:lvl2pPr>
      <a:lvl3pPr algn="l" rtl="0" eaLnBrk="0" fontAlgn="base" hangingPunct="0">
        <a:lnSpc>
          <a:spcPct val="90000"/>
        </a:lnSpc>
        <a:spcBef>
          <a:spcPct val="0"/>
        </a:spcBef>
        <a:spcAft>
          <a:spcPct val="0"/>
        </a:spcAft>
        <a:defRPr sz="4400">
          <a:solidFill>
            <a:schemeClr val="tx1"/>
          </a:solidFill>
          <a:latin typeface="等线 Light" pitchFamily="2" charset="-122"/>
          <a:ea typeface="等线 Light" pitchFamily="2" charset="-122"/>
        </a:defRPr>
      </a:lvl3pPr>
      <a:lvl4pPr algn="l" rtl="0" eaLnBrk="0" fontAlgn="base" hangingPunct="0">
        <a:lnSpc>
          <a:spcPct val="90000"/>
        </a:lnSpc>
        <a:spcBef>
          <a:spcPct val="0"/>
        </a:spcBef>
        <a:spcAft>
          <a:spcPct val="0"/>
        </a:spcAft>
        <a:defRPr sz="4400">
          <a:solidFill>
            <a:schemeClr val="tx1"/>
          </a:solidFill>
          <a:latin typeface="等线 Light" pitchFamily="2" charset="-122"/>
          <a:ea typeface="等线 Light" pitchFamily="2" charset="-122"/>
        </a:defRPr>
      </a:lvl4pPr>
      <a:lvl5pPr algn="l" rtl="0" eaLnBrk="0" fontAlgn="base" hangingPunct="0">
        <a:lnSpc>
          <a:spcPct val="90000"/>
        </a:lnSpc>
        <a:spcBef>
          <a:spcPct val="0"/>
        </a:spcBef>
        <a:spcAft>
          <a:spcPct val="0"/>
        </a:spcAft>
        <a:defRPr sz="4400">
          <a:solidFill>
            <a:schemeClr val="tx1"/>
          </a:solidFill>
          <a:latin typeface="等线 Light" pitchFamily="2" charset="-122"/>
          <a:ea typeface="等线 Light" pitchFamily="2" charset="-122"/>
        </a:defRPr>
      </a:lvl5pPr>
      <a:lvl6pPr marL="457200" algn="l" rtl="0" fontAlgn="base">
        <a:lnSpc>
          <a:spcPct val="90000"/>
        </a:lnSpc>
        <a:spcBef>
          <a:spcPct val="0"/>
        </a:spcBef>
        <a:spcAft>
          <a:spcPct val="0"/>
        </a:spcAft>
        <a:defRPr sz="4400">
          <a:solidFill>
            <a:schemeClr val="tx1"/>
          </a:solidFill>
          <a:latin typeface="等线 Light" pitchFamily="2" charset="-122"/>
          <a:ea typeface="等线 Light" pitchFamily="2" charset="-122"/>
        </a:defRPr>
      </a:lvl6pPr>
      <a:lvl7pPr marL="914400" algn="l" rtl="0" fontAlgn="base">
        <a:lnSpc>
          <a:spcPct val="90000"/>
        </a:lnSpc>
        <a:spcBef>
          <a:spcPct val="0"/>
        </a:spcBef>
        <a:spcAft>
          <a:spcPct val="0"/>
        </a:spcAft>
        <a:defRPr sz="4400">
          <a:solidFill>
            <a:schemeClr val="tx1"/>
          </a:solidFill>
          <a:latin typeface="等线 Light" pitchFamily="2" charset="-122"/>
          <a:ea typeface="等线 Light" pitchFamily="2" charset="-122"/>
        </a:defRPr>
      </a:lvl7pPr>
      <a:lvl8pPr marL="1371600" algn="l" rtl="0" fontAlgn="base">
        <a:lnSpc>
          <a:spcPct val="90000"/>
        </a:lnSpc>
        <a:spcBef>
          <a:spcPct val="0"/>
        </a:spcBef>
        <a:spcAft>
          <a:spcPct val="0"/>
        </a:spcAft>
        <a:defRPr sz="4400">
          <a:solidFill>
            <a:schemeClr val="tx1"/>
          </a:solidFill>
          <a:latin typeface="等线 Light" pitchFamily="2" charset="-122"/>
          <a:ea typeface="等线 Light" pitchFamily="2" charset="-122"/>
        </a:defRPr>
      </a:lvl8pPr>
      <a:lvl9pPr marL="1828800" algn="l" rtl="0" fontAlgn="base">
        <a:lnSpc>
          <a:spcPct val="90000"/>
        </a:lnSpc>
        <a:spcBef>
          <a:spcPct val="0"/>
        </a:spcBef>
        <a:spcAft>
          <a:spcPct val="0"/>
        </a:spcAft>
        <a:defRPr sz="4400">
          <a:solidFill>
            <a:schemeClr val="tx1"/>
          </a:solidFill>
          <a:latin typeface="等线 Light" pitchFamily="2" charset="-122"/>
          <a:ea typeface="等线 Light" pitchFamily="2" charset="-122"/>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72DDF6"/>
        </a:solidFill>
        <a:effectLst/>
      </p:bgPr>
    </p:bg>
    <p:spTree>
      <p:nvGrpSpPr>
        <p:cNvPr id="1" name=""/>
        <p:cNvGrpSpPr/>
        <p:nvPr/>
      </p:nvGrpSpPr>
      <p:grpSpPr>
        <a:xfrm>
          <a:off x="0" y="0"/>
          <a:ext cx="0" cy="0"/>
          <a:chOff x="0" y="0"/>
          <a:chExt cx="0" cy="0"/>
        </a:xfrm>
      </p:grpSpPr>
      <p:sp>
        <p:nvSpPr>
          <p:cNvPr id="64514" name="标题占位符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64515" name="文本占位符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itchFamily="2" charset="-122"/>
          <a:ea typeface="等线 Light" pitchFamily="2" charset="-122"/>
        </a:defRPr>
      </a:lvl2pPr>
      <a:lvl3pPr algn="l" rtl="0" eaLnBrk="0" fontAlgn="base" hangingPunct="0">
        <a:lnSpc>
          <a:spcPct val="90000"/>
        </a:lnSpc>
        <a:spcBef>
          <a:spcPct val="0"/>
        </a:spcBef>
        <a:spcAft>
          <a:spcPct val="0"/>
        </a:spcAft>
        <a:defRPr sz="4400">
          <a:solidFill>
            <a:schemeClr val="tx1"/>
          </a:solidFill>
          <a:latin typeface="等线 Light" pitchFamily="2" charset="-122"/>
          <a:ea typeface="等线 Light" pitchFamily="2" charset="-122"/>
        </a:defRPr>
      </a:lvl3pPr>
      <a:lvl4pPr algn="l" rtl="0" eaLnBrk="0" fontAlgn="base" hangingPunct="0">
        <a:lnSpc>
          <a:spcPct val="90000"/>
        </a:lnSpc>
        <a:spcBef>
          <a:spcPct val="0"/>
        </a:spcBef>
        <a:spcAft>
          <a:spcPct val="0"/>
        </a:spcAft>
        <a:defRPr sz="4400">
          <a:solidFill>
            <a:schemeClr val="tx1"/>
          </a:solidFill>
          <a:latin typeface="等线 Light" pitchFamily="2" charset="-122"/>
          <a:ea typeface="等线 Light" pitchFamily="2" charset="-122"/>
        </a:defRPr>
      </a:lvl4pPr>
      <a:lvl5pPr algn="l" rtl="0" eaLnBrk="0" fontAlgn="base" hangingPunct="0">
        <a:lnSpc>
          <a:spcPct val="90000"/>
        </a:lnSpc>
        <a:spcBef>
          <a:spcPct val="0"/>
        </a:spcBef>
        <a:spcAft>
          <a:spcPct val="0"/>
        </a:spcAft>
        <a:defRPr sz="4400">
          <a:solidFill>
            <a:schemeClr val="tx1"/>
          </a:solidFill>
          <a:latin typeface="等线 Light" pitchFamily="2" charset="-122"/>
          <a:ea typeface="等线 Light" pitchFamily="2" charset="-122"/>
        </a:defRPr>
      </a:lvl5pPr>
      <a:lvl6pPr marL="457200" algn="l" rtl="0" fontAlgn="base">
        <a:lnSpc>
          <a:spcPct val="90000"/>
        </a:lnSpc>
        <a:spcBef>
          <a:spcPct val="0"/>
        </a:spcBef>
        <a:spcAft>
          <a:spcPct val="0"/>
        </a:spcAft>
        <a:defRPr sz="4400">
          <a:solidFill>
            <a:schemeClr val="tx1"/>
          </a:solidFill>
          <a:latin typeface="等线 Light" pitchFamily="2" charset="-122"/>
          <a:ea typeface="等线 Light" pitchFamily="2" charset="-122"/>
        </a:defRPr>
      </a:lvl6pPr>
      <a:lvl7pPr marL="914400" algn="l" rtl="0" fontAlgn="base">
        <a:lnSpc>
          <a:spcPct val="90000"/>
        </a:lnSpc>
        <a:spcBef>
          <a:spcPct val="0"/>
        </a:spcBef>
        <a:spcAft>
          <a:spcPct val="0"/>
        </a:spcAft>
        <a:defRPr sz="4400">
          <a:solidFill>
            <a:schemeClr val="tx1"/>
          </a:solidFill>
          <a:latin typeface="等线 Light" pitchFamily="2" charset="-122"/>
          <a:ea typeface="等线 Light" pitchFamily="2" charset="-122"/>
        </a:defRPr>
      </a:lvl7pPr>
      <a:lvl8pPr marL="1371600" algn="l" rtl="0" fontAlgn="base">
        <a:lnSpc>
          <a:spcPct val="90000"/>
        </a:lnSpc>
        <a:spcBef>
          <a:spcPct val="0"/>
        </a:spcBef>
        <a:spcAft>
          <a:spcPct val="0"/>
        </a:spcAft>
        <a:defRPr sz="4400">
          <a:solidFill>
            <a:schemeClr val="tx1"/>
          </a:solidFill>
          <a:latin typeface="等线 Light" pitchFamily="2" charset="-122"/>
          <a:ea typeface="等线 Light" pitchFamily="2" charset="-122"/>
        </a:defRPr>
      </a:lvl8pPr>
      <a:lvl9pPr marL="1828800" algn="l" rtl="0" fontAlgn="base">
        <a:lnSpc>
          <a:spcPct val="90000"/>
        </a:lnSpc>
        <a:spcBef>
          <a:spcPct val="0"/>
        </a:spcBef>
        <a:spcAft>
          <a:spcPct val="0"/>
        </a:spcAft>
        <a:defRPr sz="4400">
          <a:solidFill>
            <a:schemeClr val="tx1"/>
          </a:solidFill>
          <a:latin typeface="等线 Light" pitchFamily="2" charset="-122"/>
          <a:ea typeface="等线 Light" pitchFamily="2" charset="-122"/>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haohxu@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图片 7"/>
          <p:cNvPicPr>
            <a:picLocks noChangeAspect="1"/>
          </p:cNvPicPr>
          <p:nvPr/>
        </p:nvPicPr>
        <p:blipFill>
          <a:blip r:embed="rId3"/>
          <a:srcRect/>
          <a:stretch>
            <a:fillRect/>
          </a:stretch>
        </p:blipFill>
        <p:spPr bwMode="auto">
          <a:xfrm>
            <a:off x="0" y="0"/>
            <a:ext cx="12192000" cy="6794500"/>
          </a:xfrm>
          <a:prstGeom prst="rect">
            <a:avLst/>
          </a:prstGeom>
          <a:noFill/>
          <a:ln w="9525">
            <a:noFill/>
            <a:miter lim="800000"/>
            <a:headEnd/>
            <a:tailEnd/>
          </a:ln>
        </p:spPr>
      </p:pic>
      <p:sp>
        <p:nvSpPr>
          <p:cNvPr id="10" name="矩形 9"/>
          <p:cNvSpPr/>
          <p:nvPr/>
        </p:nvSpPr>
        <p:spPr>
          <a:xfrm>
            <a:off x="1422400" y="-44450"/>
            <a:ext cx="3629025" cy="6902450"/>
          </a:xfrm>
          <a:prstGeom prst="rect">
            <a:avLst/>
          </a:prstGeom>
          <a:gradFill>
            <a:gsLst>
              <a:gs pos="0">
                <a:schemeClr val="accent5">
                  <a:lumMod val="75000"/>
                </a:schemeClr>
              </a:gs>
              <a:gs pos="100000">
                <a:srgbClr val="0070C0">
                  <a:alpha val="31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TextBox 16"/>
          <p:cNvSpPr txBox="1">
            <a:spLocks noChangeArrowheads="1"/>
          </p:cNvSpPr>
          <p:nvPr/>
        </p:nvSpPr>
        <p:spPr bwMode="auto">
          <a:xfrm>
            <a:off x="2320925" y="158750"/>
            <a:ext cx="8609013" cy="1736725"/>
          </a:xfrm>
          <a:prstGeom prst="rect">
            <a:avLst/>
          </a:prstGeom>
          <a:noFill/>
          <a:ln w="9525">
            <a:noFill/>
            <a:miter lim="800000"/>
            <a:headEnd/>
            <a:tailEnd/>
          </a:ln>
        </p:spPr>
        <p:txBody>
          <a:bodyPr>
            <a:spAutoFit/>
          </a:bodyPr>
          <a:lstStyle/>
          <a:p>
            <a:pPr defTabSz="514350"/>
            <a:r>
              <a:rPr lang="zh-CN" altLang="en-US" sz="5400" b="1">
                <a:solidFill>
                  <a:schemeClr val="bg1"/>
                </a:solidFill>
                <a:latin typeface="等线" pitchFamily="2" charset="-122"/>
                <a:ea typeface="等线" pitchFamily="2" charset="-122"/>
                <a:sym typeface="+mn-ea"/>
              </a:rPr>
              <a:t>Ω</a:t>
            </a:r>
            <a:r>
              <a:rPr lang="en-US" altLang="zh-CN" sz="5400" b="1">
                <a:solidFill>
                  <a:schemeClr val="bg1"/>
                </a:solidFill>
                <a:latin typeface="等线" pitchFamily="2" charset="-122"/>
                <a:ea typeface="等线" pitchFamily="2" charset="-122"/>
                <a:sym typeface="+mn-ea"/>
              </a:rPr>
              <a:t>: A Next </a:t>
            </a:r>
            <a:r>
              <a:rPr lang="en-US" altLang="zh-CN" sz="5400" b="1">
                <a:solidFill>
                  <a:schemeClr val="bg1"/>
                </a:solidFill>
                <a:latin typeface="等线" pitchFamily="2" charset="-122"/>
                <a:ea typeface="等线" pitchFamily="2" charset="-122"/>
                <a:cs typeface="Lato Black"/>
                <a:sym typeface="+mn-ea"/>
              </a:rPr>
              <a:t>Generation</a:t>
            </a:r>
          </a:p>
          <a:p>
            <a:pPr defTabSz="514350"/>
            <a:r>
              <a:rPr lang="en-US" altLang="zh-CN" sz="5400" b="1">
                <a:solidFill>
                  <a:schemeClr val="bg1"/>
                </a:solidFill>
                <a:latin typeface="等线" pitchFamily="2" charset="-122"/>
                <a:ea typeface="等线" pitchFamily="2" charset="-122"/>
                <a:cs typeface="Lato Black"/>
                <a:sym typeface="+mn-ea"/>
              </a:rPr>
              <a:t>Block Chain</a:t>
            </a:r>
          </a:p>
        </p:txBody>
      </p:sp>
      <p:sp>
        <p:nvSpPr>
          <p:cNvPr id="14" name="文本框 13"/>
          <p:cNvSpPr txBox="1"/>
          <p:nvPr/>
        </p:nvSpPr>
        <p:spPr>
          <a:xfrm>
            <a:off x="1490663" y="3770313"/>
            <a:ext cx="2062162" cy="641350"/>
          </a:xfrm>
          <a:prstGeom prst="rect">
            <a:avLst/>
          </a:prstGeom>
          <a:noFill/>
        </p:spPr>
        <p:txBody>
          <a:bodyPr>
            <a:spAutoFit/>
          </a:bodyPr>
          <a:lstStyle/>
          <a:p>
            <a:pPr>
              <a:defRPr/>
            </a:pPr>
            <a:r>
              <a:rPr lang="en-US" altLang="zh-CN" sz="3600">
                <a:solidFill>
                  <a:schemeClr val="bg1"/>
                </a:solidFill>
                <a:effectLst>
                  <a:outerShdw blurRad="38100" dist="38100" dir="2700000" algn="tl">
                    <a:srgbClr val="000000"/>
                  </a:outerShdw>
                </a:effectLst>
                <a:latin typeface="等线" pitchFamily="2" charset="-122"/>
                <a:ea typeface="等线" pitchFamily="2" charset="-122"/>
              </a:rPr>
              <a:t>Hao Xu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9018588" cy="957262"/>
            <a:chOff x="0" y="284774"/>
            <a:chExt cx="9021889" cy="956563"/>
          </a:xfrm>
        </p:grpSpPr>
        <p:sp>
          <p:nvSpPr>
            <p:cNvPr id="17" name="矩形 16"/>
            <p:cNvSpPr/>
            <p:nvPr/>
          </p:nvSpPr>
          <p:spPr>
            <a:xfrm>
              <a:off x="0" y="425958"/>
              <a:ext cx="435134"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TextBox 20"/>
            <p:cNvSpPr txBox="1"/>
            <p:nvPr/>
          </p:nvSpPr>
          <p:spPr>
            <a:xfrm>
              <a:off x="555828" y="284774"/>
              <a:ext cx="6196692" cy="640882"/>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latin typeface="等线" pitchFamily="2" charset="-122"/>
                  <a:ea typeface="等线" pitchFamily="2" charset="-122"/>
                </a:rPr>
                <a:t>Secured DEFI</a:t>
              </a:r>
            </a:p>
          </p:txBody>
        </p:sp>
        <p:sp>
          <p:nvSpPr>
            <p:cNvPr id="47128" name="TextBox 37"/>
            <p:cNvSpPr txBox="1">
              <a:spLocks noChangeArrowheads="1"/>
            </p:cNvSpPr>
            <p:nvPr/>
          </p:nvSpPr>
          <p:spPr bwMode="auto">
            <a:xfrm>
              <a:off x="555828" y="873306"/>
              <a:ext cx="8466061"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47106" name="TextBox 14"/>
          <p:cNvSpPr txBox="1">
            <a:spLocks noChangeArrowheads="1"/>
          </p:cNvSpPr>
          <p:nvPr/>
        </p:nvSpPr>
        <p:spPr bwMode="auto">
          <a:xfrm>
            <a:off x="798513" y="820738"/>
            <a:ext cx="9898062" cy="1743075"/>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a:solidFill>
                  <a:srgbClr val="262626"/>
                </a:solidFill>
              </a:rPr>
              <a:t>If Bob breaches</a:t>
            </a:r>
            <a:r>
              <a:rPr lang="zh-CN" altLang="en-US">
                <a:solidFill>
                  <a:srgbClr val="262626"/>
                </a:solidFill>
              </a:rPr>
              <a:t>，</a:t>
            </a:r>
            <a:r>
              <a:rPr lang="en-US" altLang="zh-CN">
                <a:solidFill>
                  <a:srgbClr val="262626"/>
                </a:solidFill>
              </a:rPr>
              <a:t>Alice may submit a Tx to transfer output 4 to herself. It will succeed because it has Alice’s signature and DEFI will agree.</a:t>
            </a:r>
            <a:endParaRPr lang="zh-CN" altLang="en-US">
              <a:solidFill>
                <a:srgbClr val="262626"/>
              </a:solidFill>
            </a:endParaRPr>
          </a:p>
          <a:p>
            <a:pPr marL="285750" indent="-285750">
              <a:lnSpc>
                <a:spcPct val="150000"/>
              </a:lnSpc>
              <a:buFont typeface="Arial" charset="0"/>
              <a:buChar char="•"/>
            </a:pPr>
            <a:r>
              <a:rPr lang="en-US" altLang="zh-CN">
                <a:latin typeface="Times New Roman" pitchFamily="18" charset="0"/>
              </a:rPr>
              <a:t>If Bob fulfilled his bargain and the interest is 1ω</a:t>
            </a:r>
            <a:r>
              <a:rPr lang="zh-CN" altLang="en-US">
                <a:latin typeface="Times New Roman" pitchFamily="18" charset="0"/>
              </a:rPr>
              <a:t>，</a:t>
            </a:r>
            <a:r>
              <a:rPr lang="en-US" altLang="zh-CN">
                <a:latin typeface="Times New Roman" pitchFamily="18" charset="0"/>
              </a:rPr>
              <a:t>Bob submits lines 1-2 below to the DEFI first. Alice then submits line 3. DEFI then generates Tx including these line. Deal done.</a:t>
            </a:r>
            <a:endParaRPr lang="zh-CN" altLang="en-US">
              <a:latin typeface="Times New Roman" pitchFamily="18" charset="0"/>
            </a:endParaRPr>
          </a:p>
        </p:txBody>
      </p:sp>
      <p:sp>
        <p:nvSpPr>
          <p:cNvPr id="47107" name="TextBox 14"/>
          <p:cNvSpPr txBox="1">
            <a:spLocks noChangeArrowheads="1"/>
          </p:cNvSpPr>
          <p:nvPr/>
        </p:nvSpPr>
        <p:spPr bwMode="auto">
          <a:xfrm>
            <a:off x="833438" y="4092575"/>
            <a:ext cx="9898062" cy="2568575"/>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a:latin typeface="Times New Roman" pitchFamily="18" charset="0"/>
              </a:rPr>
              <a:t>If Alice fails to submit line 3 in designated time, it is a breach. DEFI will pay Bob 10α and take the 6ω</a:t>
            </a:r>
            <a:r>
              <a:rPr lang="zh-CN" altLang="en-US">
                <a:latin typeface="Times New Roman" pitchFamily="18" charset="0"/>
              </a:rPr>
              <a:t>（</a:t>
            </a:r>
            <a:r>
              <a:rPr lang="en-US" altLang="zh-CN">
                <a:latin typeface="Times New Roman" pitchFamily="18" charset="0"/>
              </a:rPr>
              <a:t>by substituting itself for Alice in line 3</a:t>
            </a:r>
            <a:r>
              <a:rPr lang="zh-CN" altLang="en-US">
                <a:latin typeface="Times New Roman" pitchFamily="18" charset="0"/>
              </a:rPr>
              <a:t>）</a:t>
            </a:r>
            <a:r>
              <a:rPr lang="en-US" altLang="zh-CN">
                <a:latin typeface="Times New Roman" pitchFamily="18" charset="0"/>
              </a:rPr>
              <a:t>payment. As Alice can not use output 4, nor received 6ω, she will request completion of the deal. DEFI may accept output 4 and pay  6ω after penalty.</a:t>
            </a:r>
            <a:endParaRPr lang="zh-CN" altLang="en-US">
              <a:latin typeface="Times New Roman" pitchFamily="18" charset="0"/>
            </a:endParaRPr>
          </a:p>
          <a:p>
            <a:pPr marL="285750" indent="-285750">
              <a:lnSpc>
                <a:spcPct val="150000"/>
              </a:lnSpc>
              <a:buFont typeface="Arial" charset="0"/>
              <a:buChar char="•"/>
            </a:pPr>
            <a:r>
              <a:rPr lang="en-US" altLang="zh-CN">
                <a:latin typeface="Times New Roman" pitchFamily="18" charset="0"/>
              </a:rPr>
              <a:t>As 10 α advanced by DEFI is worth more than 6 ω, DEFI will not refuse Alice’s belated request.</a:t>
            </a:r>
            <a:endParaRPr lang="zh-CN" altLang="en-US">
              <a:latin typeface="Times New Roman" pitchFamily="18" charset="0"/>
            </a:endParaRPr>
          </a:p>
          <a:p>
            <a:pPr marL="285750" indent="-285750">
              <a:lnSpc>
                <a:spcPct val="150000"/>
              </a:lnSpc>
              <a:buFont typeface="Arial" charset="0"/>
              <a:buChar char="•"/>
            </a:pPr>
            <a:r>
              <a:rPr lang="en-US" altLang="zh-CN">
                <a:solidFill>
                  <a:srgbClr val="A50021"/>
                </a:solidFill>
              </a:rPr>
              <a:t>In the entire process, DEFI can not steel any party’s asset because none was transferred to it. Nor DEFI can profit by collide with a party. Therefore it is as secured DEFI paradigm.</a:t>
            </a:r>
            <a:endParaRPr lang="zh-CN" altLang="en-US"/>
          </a:p>
        </p:txBody>
      </p:sp>
      <p:graphicFrame>
        <p:nvGraphicFramePr>
          <p:cNvPr id="47130" name="Group 26"/>
          <p:cNvGraphicFramePr>
            <a:graphicFrameLocks noGrp="1"/>
          </p:cNvGraphicFramePr>
          <p:nvPr/>
        </p:nvGraphicFramePr>
        <p:xfrm>
          <a:off x="1709738" y="2687638"/>
          <a:ext cx="8413750" cy="1381125"/>
        </p:xfrm>
        <a:graphic>
          <a:graphicData uri="http://schemas.openxmlformats.org/drawingml/2006/table">
            <a:tbl>
              <a:tblPr/>
              <a:tblGrid>
                <a:gridCol w="585787"/>
                <a:gridCol w="3736975"/>
                <a:gridCol w="4090988"/>
              </a:tblGrid>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0" i="0" u="none" strike="noStrike" cap="none" normalizeH="0" baseline="0" smtClean="0">
                          <a:ln>
                            <a:noFill/>
                          </a:ln>
                          <a:solidFill>
                            <a:schemeClr val="hlink"/>
                          </a:solidFill>
                          <a:effectLst/>
                          <a:latin typeface="等线" pitchFamily="2" charset="-122"/>
                          <a:ea typeface="等线" pitchFamily="2" charset="-122"/>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6ω</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Bob’s signature on lines 1-2 here</a:t>
                      </a:r>
                      <a:endParaRPr kumimoji="0" lang="zh-CN" altLang="en-US" sz="1600" b="1" i="0" u="none" strike="noStrike" cap="none" normalizeH="0" baseline="0" smtClean="0">
                        <a:ln>
                          <a:noFill/>
                        </a:ln>
                        <a:solidFill>
                          <a:schemeClr val="hlink"/>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10α+Bob lock script</a:t>
                      </a:r>
                      <a:endParaRPr kumimoji="0" lang="zh-CN" altLang="en-US" sz="1600" b="1" i="0" u="none" strike="noStrike" cap="none" normalizeH="0" baseline="0" smtClean="0">
                        <a:ln>
                          <a:noFill/>
                        </a:ln>
                        <a:solidFill>
                          <a:schemeClr val="hlink"/>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0" i="0" u="none" strike="noStrike" cap="none" normalizeH="0" baseline="0" smtClean="0">
                          <a:ln>
                            <a:noFill/>
                          </a:ln>
                          <a:solidFill>
                            <a:schemeClr val="hlink"/>
                          </a:solidFill>
                          <a:effectLst/>
                          <a:latin typeface="等线" pitchFamily="2" charset="-122"/>
                          <a:ea typeface="等线" pitchFamily="2" charset="-122"/>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Output 3</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Bob’s signature on lines 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5ω+Alice lock script</a:t>
                      </a:r>
                      <a:endParaRPr kumimoji="0" lang="zh-CN" altLang="en-US" sz="1600" b="1" i="0" u="none" strike="noStrike" cap="none" normalizeH="0" baseline="0" smtClean="0">
                        <a:ln>
                          <a:noFill/>
                        </a:ln>
                        <a:solidFill>
                          <a:schemeClr val="hlink"/>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0" i="0" u="none" strike="noStrike" cap="none" normalizeH="0" baseline="0" smtClean="0">
                          <a:ln>
                            <a:noFill/>
                          </a:ln>
                          <a:solidFill>
                            <a:schemeClr val="hlink"/>
                          </a:solidFill>
                          <a:effectLst/>
                          <a:latin typeface="等线" pitchFamily="2" charset="-122"/>
                          <a:ea typeface="等线" pitchFamily="2" charset="-122"/>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Output 4</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 </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Alice’s sig on this group</a:t>
                      </a:r>
                      <a:endParaRPr kumimoji="0" lang="zh-CN" altLang="en-US" sz="1600" b="1" i="0" u="none" strike="noStrike" cap="none" normalizeH="0" baseline="0" smtClean="0">
                        <a:ln>
                          <a:noFill/>
                        </a:ln>
                        <a:solidFill>
                          <a:schemeClr val="hlink"/>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6ω+Alice lock script</a:t>
                      </a:r>
                      <a:endParaRPr kumimoji="0" lang="zh-CN" altLang="en-US" sz="1600" b="1" i="0" u="none" strike="noStrike" cap="none" normalizeH="0" baseline="0" smtClean="0">
                        <a:ln>
                          <a:noFill/>
                        </a:ln>
                        <a:solidFill>
                          <a:schemeClr val="hlink"/>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10482263" cy="957262"/>
            <a:chOff x="0" y="284774"/>
            <a:chExt cx="9021889" cy="956563"/>
          </a:xfrm>
        </p:grpSpPr>
        <p:sp>
          <p:nvSpPr>
            <p:cNvPr id="17" name="矩形 16"/>
            <p:cNvSpPr/>
            <p:nvPr/>
          </p:nvSpPr>
          <p:spPr>
            <a:xfrm>
              <a:off x="0" y="425958"/>
              <a:ext cx="434493"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TextBox 20"/>
            <p:cNvSpPr txBox="1"/>
            <p:nvPr/>
          </p:nvSpPr>
          <p:spPr>
            <a:xfrm>
              <a:off x="556097" y="284774"/>
              <a:ext cx="6196314" cy="640882"/>
            </a:xfrm>
            <a:prstGeom prst="rect">
              <a:avLst/>
            </a:prstGeom>
            <a:noFill/>
          </p:spPr>
          <p:txBody>
            <a:bodyPr>
              <a:spAutoFit/>
            </a:bodyPr>
            <a:lstStyle/>
            <a:p>
              <a:pPr>
                <a:defRPr/>
              </a:pPr>
              <a:r>
                <a:rPr lang="en-US" altLang="zh-CN" sz="3600" b="1">
                  <a:solidFill>
                    <a:srgbClr val="CC0000"/>
                  </a:solidFill>
                  <a:latin typeface="Times New Roman" pitchFamily="18" charset="0"/>
                  <a:ea typeface="等线" pitchFamily="2" charset="-122"/>
                </a:rPr>
                <a:t>Block Chain Performance</a:t>
              </a:r>
              <a:endParaRPr lang="en-US" altLang="zh-CN" sz="3600" b="1">
                <a:solidFill>
                  <a:srgbClr val="CC0000"/>
                </a:solidFill>
                <a:effectLst>
                  <a:outerShdw blurRad="38100" dist="38100" dir="2700000" algn="tl">
                    <a:srgbClr val="000000"/>
                  </a:outerShdw>
                </a:effectLst>
                <a:latin typeface="Times New Roman" pitchFamily="18" charset="0"/>
                <a:ea typeface="等线" pitchFamily="2" charset="-122"/>
              </a:endParaRPr>
            </a:p>
          </p:txBody>
        </p:sp>
        <p:sp>
          <p:nvSpPr>
            <p:cNvPr id="49157" name="TextBox 37"/>
            <p:cNvSpPr txBox="1">
              <a:spLocks noChangeArrowheads="1"/>
            </p:cNvSpPr>
            <p:nvPr/>
          </p:nvSpPr>
          <p:spPr bwMode="auto">
            <a:xfrm>
              <a:off x="556097" y="873306"/>
              <a:ext cx="8465792"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49154" name="TextBox 14"/>
          <p:cNvSpPr txBox="1">
            <a:spLocks noChangeArrowheads="1"/>
          </p:cNvSpPr>
          <p:nvPr/>
        </p:nvSpPr>
        <p:spPr bwMode="auto">
          <a:xfrm>
            <a:off x="798513" y="1074738"/>
            <a:ext cx="9898062" cy="5403850"/>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400" b="1">
                <a:solidFill>
                  <a:srgbClr val="CC0000"/>
                </a:solidFill>
                <a:latin typeface="Times New Roman" pitchFamily="18" charset="0"/>
              </a:rPr>
              <a:t>High latency</a:t>
            </a:r>
          </a:p>
          <a:p>
            <a:pPr marL="742950" lvl="1" indent="-285750">
              <a:lnSpc>
                <a:spcPct val="150000"/>
              </a:lnSpc>
              <a:buFont typeface="Arial" charset="0"/>
              <a:buChar char="•"/>
            </a:pPr>
            <a:r>
              <a:rPr lang="en-US" altLang="zh-CN">
                <a:latin typeface="Times New Roman" pitchFamily="18" charset="0"/>
              </a:rPr>
              <a:t>Sellers’ confidence in transaction &lt;=&gt; time sellers would wait for finality (latency)</a:t>
            </a:r>
          </a:p>
          <a:p>
            <a:pPr marL="1143000" lvl="2" indent="-228600">
              <a:lnSpc>
                <a:spcPct val="150000"/>
              </a:lnSpc>
              <a:buFont typeface="Arial" charset="0"/>
              <a:buChar char="•"/>
            </a:pPr>
            <a:r>
              <a:rPr lang="en-US" altLang="zh-CN">
                <a:latin typeface="Times New Roman" pitchFamily="18" charset="0"/>
              </a:rPr>
              <a:t>A dilemma: High confidence and low latency. Can’t have both.</a:t>
            </a:r>
          </a:p>
          <a:p>
            <a:pPr marL="742950" lvl="1" indent="-285750">
              <a:lnSpc>
                <a:spcPct val="150000"/>
              </a:lnSpc>
              <a:buFont typeface="Arial" charset="0"/>
              <a:buChar char="•"/>
            </a:pPr>
            <a:r>
              <a:rPr lang="en-US" altLang="zh-CN">
                <a:latin typeface="Times New Roman" pitchFamily="18" charset="0"/>
              </a:rPr>
              <a:t>Offline retail transactions require high confidence with very low latency that today’s technology can’t provide.</a:t>
            </a:r>
          </a:p>
          <a:p>
            <a:pPr marL="1143000" lvl="2" indent="-228600">
              <a:lnSpc>
                <a:spcPct val="150000"/>
              </a:lnSpc>
              <a:buFont typeface="Arial" charset="0"/>
              <a:buChar char="•"/>
            </a:pPr>
            <a:r>
              <a:rPr lang="en-US" altLang="zh-CN">
                <a:latin typeface="Times New Roman" pitchFamily="18" charset="0"/>
              </a:rPr>
              <a:t>High latency kills a large (perhaps the largest)</a:t>
            </a:r>
            <a:r>
              <a:rPr lang="en-US" altLang="zh-CN"/>
              <a:t> </a:t>
            </a:r>
            <a:r>
              <a:rPr lang="en-US" altLang="zh-CN">
                <a:latin typeface="Times New Roman" pitchFamily="18" charset="0"/>
              </a:rPr>
              <a:t>category of applications.</a:t>
            </a:r>
          </a:p>
          <a:p>
            <a:pPr marL="285750" indent="-285750">
              <a:lnSpc>
                <a:spcPct val="150000"/>
              </a:lnSpc>
              <a:buFont typeface="Arial" charset="0"/>
              <a:buChar char="•"/>
            </a:pPr>
            <a:r>
              <a:rPr lang="en-US" altLang="zh-CN" sz="2400" b="1">
                <a:solidFill>
                  <a:srgbClr val="CC0000"/>
                </a:solidFill>
                <a:latin typeface="Times New Roman" pitchFamily="18" charset="0"/>
              </a:rPr>
              <a:t>Low throughput</a:t>
            </a:r>
          </a:p>
          <a:p>
            <a:pPr marL="742950" lvl="1" indent="-285750">
              <a:lnSpc>
                <a:spcPct val="150000"/>
              </a:lnSpc>
              <a:buFont typeface="Arial" charset="0"/>
              <a:buChar char="•"/>
            </a:pPr>
            <a:r>
              <a:rPr lang="en-US" altLang="zh-CN" sz="2000" b="1">
                <a:latin typeface="Times New Roman" pitchFamily="18" charset="0"/>
              </a:rPr>
              <a:t>Block Chain Trilemma</a:t>
            </a:r>
            <a:r>
              <a:rPr lang="zh-CN" altLang="en-US" sz="2000" b="1">
                <a:latin typeface="Times New Roman" pitchFamily="18" charset="0"/>
              </a:rPr>
              <a:t>：</a:t>
            </a:r>
            <a:r>
              <a:rPr lang="en-US" altLang="zh-CN" sz="2000" b="1">
                <a:latin typeface="Times New Roman" pitchFamily="18" charset="0"/>
              </a:rPr>
              <a:t>Among security, decentralization, scalability</a:t>
            </a:r>
            <a:r>
              <a:rPr lang="zh-CN" altLang="en-US" sz="2000" b="1">
                <a:latin typeface="Times New Roman" pitchFamily="18" charset="0"/>
              </a:rPr>
              <a:t>，</a:t>
            </a:r>
            <a:r>
              <a:rPr lang="en-US" altLang="zh-CN" sz="2000" b="1">
                <a:latin typeface="Times New Roman" pitchFamily="18" charset="0"/>
              </a:rPr>
              <a:t>improvement in one aspect requires sacrifice in the other two</a:t>
            </a:r>
            <a:endParaRPr lang="zh-CN" altLang="en-US" sz="2000" b="1">
              <a:latin typeface="Times New Roman" pitchFamily="18" charset="0"/>
            </a:endParaRPr>
          </a:p>
          <a:p>
            <a:pPr marL="1143000" lvl="2" indent="-228600">
              <a:lnSpc>
                <a:spcPct val="150000"/>
              </a:lnSpc>
              <a:buFont typeface="Arial" charset="0"/>
              <a:buChar char="•"/>
            </a:pPr>
            <a:r>
              <a:rPr lang="en-US" altLang="zh-CN">
                <a:latin typeface="Times New Roman" pitchFamily="18" charset="0"/>
              </a:rPr>
              <a:t>Nakamoto consensus requires certain amount of time to produce, when proof of work is required for every block, it limits the network’s scalability</a:t>
            </a:r>
          </a:p>
          <a:p>
            <a:pPr marL="1143000" lvl="2" indent="-228600">
              <a:lnSpc>
                <a:spcPct val="150000"/>
              </a:lnSpc>
              <a:buFont typeface="Arial" charset="0"/>
              <a:buChar char="•"/>
            </a:pPr>
            <a:r>
              <a:rPr lang="en-US" altLang="zh-CN">
                <a:latin typeface="Times New Roman" pitchFamily="18" charset="0"/>
              </a:rPr>
              <a:t>POS based protocols has a tendency of centralization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a:grpSpLocks/>
          </p:cNvGrpSpPr>
          <p:nvPr/>
        </p:nvGrpSpPr>
        <p:grpSpPr bwMode="auto">
          <a:xfrm>
            <a:off x="0" y="265113"/>
            <a:ext cx="11341100" cy="957262"/>
            <a:chOff x="0" y="284774"/>
            <a:chExt cx="11344689" cy="956560"/>
          </a:xfrm>
        </p:grpSpPr>
        <p:sp>
          <p:nvSpPr>
            <p:cNvPr id="3" name="矩形 2"/>
            <p:cNvSpPr/>
            <p:nvPr/>
          </p:nvSpPr>
          <p:spPr>
            <a:xfrm>
              <a:off x="0" y="425957"/>
              <a:ext cx="435113" cy="67102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TextBox 20"/>
            <p:cNvSpPr txBox="1"/>
            <p:nvPr/>
          </p:nvSpPr>
          <p:spPr>
            <a:xfrm>
              <a:off x="555801" y="284774"/>
              <a:ext cx="8095636" cy="640880"/>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latin typeface="等线" pitchFamily="2" charset="-122"/>
                  <a:ea typeface="等线" pitchFamily="2" charset="-122"/>
                  <a:sym typeface="+mn-ea"/>
                </a:rPr>
                <a:t>Breaking the block chain trilemma</a:t>
              </a:r>
              <a:endParaRPr lang="en-US" altLang="zh-CN" sz="3600" b="1">
                <a:solidFill>
                  <a:srgbClr val="CC0000"/>
                </a:solidFill>
                <a:effectLst>
                  <a:outerShdw blurRad="38100" dist="38100" dir="2700000" algn="tl">
                    <a:srgbClr val="000000"/>
                  </a:outerShdw>
                </a:effectLst>
                <a:latin typeface="等线" pitchFamily="2" charset="-122"/>
                <a:ea typeface="等线" pitchFamily="2" charset="-122"/>
              </a:endParaRPr>
            </a:p>
          </p:txBody>
        </p:sp>
        <p:sp>
          <p:nvSpPr>
            <p:cNvPr id="51228" name="TextBox 37"/>
            <p:cNvSpPr txBox="1">
              <a:spLocks noChangeArrowheads="1"/>
            </p:cNvSpPr>
            <p:nvPr/>
          </p:nvSpPr>
          <p:spPr bwMode="auto">
            <a:xfrm>
              <a:off x="555801" y="873304"/>
              <a:ext cx="10788888" cy="368030"/>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51202" name="TextBox 14"/>
          <p:cNvSpPr txBox="1">
            <a:spLocks noChangeArrowheads="1"/>
          </p:cNvSpPr>
          <p:nvPr/>
        </p:nvSpPr>
        <p:spPr bwMode="auto">
          <a:xfrm>
            <a:off x="771525" y="939800"/>
            <a:ext cx="9898063" cy="2925763"/>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400" b="1">
                <a:solidFill>
                  <a:srgbClr val="CC0000"/>
                </a:solidFill>
                <a:latin typeface="Times New Roman" pitchFamily="18" charset="0"/>
              </a:rPr>
              <a:t>Dual chain structure.</a:t>
            </a:r>
          </a:p>
          <a:p>
            <a:pPr marL="742950" lvl="1" indent="-285750">
              <a:lnSpc>
                <a:spcPct val="150000"/>
              </a:lnSpc>
              <a:buFont typeface="Arial" charset="0"/>
              <a:buChar char="•"/>
            </a:pPr>
            <a:r>
              <a:rPr lang="en-US" altLang="zh-CN" sz="2000">
                <a:latin typeface="Times New Roman" pitchFamily="18" charset="0"/>
              </a:rPr>
              <a:t>Mining right chain (MR chain) to record who has obtained the right to generate transaction block. Applying Nakamoto consensus.</a:t>
            </a:r>
          </a:p>
          <a:p>
            <a:pPr marL="742950" lvl="1" indent="-285750">
              <a:lnSpc>
                <a:spcPct val="150000"/>
              </a:lnSpc>
              <a:buFont typeface="Arial" charset="0"/>
              <a:buChar char="•"/>
            </a:pPr>
            <a:r>
              <a:rPr lang="en-US" altLang="zh-CN" sz="2000">
                <a:latin typeface="Times New Roman" pitchFamily="18" charset="0"/>
              </a:rPr>
              <a:t>Miners take turns to generate and sign a pre-determined number </a:t>
            </a:r>
            <a:r>
              <a:rPr lang="en-US" altLang="zh-CN">
                <a:latin typeface="Times New Roman" pitchFamily="18" charset="0"/>
              </a:rPr>
              <a:t>(200)</a:t>
            </a:r>
            <a:r>
              <a:rPr lang="en-US" altLang="zh-CN"/>
              <a:t> </a:t>
            </a:r>
            <a:r>
              <a:rPr lang="en-US" altLang="zh-CN" sz="2000">
                <a:latin typeface="Times New Roman" pitchFamily="18" charset="0"/>
              </a:rPr>
              <a:t>of transaction blocks in the order recorded in MR chain. Nakamoto consensus not required for transaction blocks. Transaction blocks can be produced very fast, resulting high TPS.</a:t>
            </a:r>
          </a:p>
        </p:txBody>
      </p:sp>
      <p:sp>
        <p:nvSpPr>
          <p:cNvPr id="51203" name="Text Box 7"/>
          <p:cNvSpPr txBox="1">
            <a:spLocks noChangeArrowheads="1"/>
          </p:cNvSpPr>
          <p:nvPr/>
        </p:nvSpPr>
        <p:spPr bwMode="auto">
          <a:xfrm>
            <a:off x="1758950" y="5284788"/>
            <a:ext cx="1252538" cy="650875"/>
          </a:xfrm>
          <a:prstGeom prst="rect">
            <a:avLst/>
          </a:prstGeom>
          <a:noFill/>
          <a:ln w="9525">
            <a:solidFill>
              <a:schemeClr val="tx1"/>
            </a:solidFill>
            <a:miter lim="800000"/>
            <a:headEnd/>
            <a:tailEnd/>
          </a:ln>
        </p:spPr>
        <p:txBody>
          <a:bodyPr>
            <a:spAutoFit/>
          </a:bodyPr>
          <a:lstStyle/>
          <a:p>
            <a:pPr algn="ctr"/>
            <a:r>
              <a:rPr lang="en-US" altLang="zh-CN"/>
              <a:t>TX Block</a:t>
            </a:r>
            <a:endParaRPr lang="zh-CN" altLang="en-US"/>
          </a:p>
          <a:p>
            <a:pPr algn="ctr"/>
            <a:r>
              <a:rPr lang="en-US" altLang="zh-CN"/>
              <a:t>1</a:t>
            </a:r>
          </a:p>
        </p:txBody>
      </p:sp>
      <p:sp>
        <p:nvSpPr>
          <p:cNvPr id="51204" name="Line 8"/>
          <p:cNvSpPr>
            <a:spLocks noChangeShapeType="1"/>
          </p:cNvSpPr>
          <p:nvPr/>
        </p:nvSpPr>
        <p:spPr bwMode="auto">
          <a:xfrm flipH="1" flipV="1">
            <a:off x="1331913" y="5318125"/>
            <a:ext cx="444500" cy="130175"/>
          </a:xfrm>
          <a:prstGeom prst="line">
            <a:avLst/>
          </a:prstGeom>
          <a:noFill/>
          <a:ln w="9525">
            <a:solidFill>
              <a:schemeClr val="tx1"/>
            </a:solidFill>
            <a:round/>
            <a:headEnd/>
            <a:tailEnd type="triangle" w="med" len="med"/>
          </a:ln>
        </p:spPr>
        <p:txBody>
          <a:bodyPr/>
          <a:lstStyle/>
          <a:p>
            <a:endParaRPr lang="zh-CN" altLang="en-US"/>
          </a:p>
        </p:txBody>
      </p:sp>
      <p:sp>
        <p:nvSpPr>
          <p:cNvPr id="51205" name="Line 10"/>
          <p:cNvSpPr>
            <a:spLocks noChangeShapeType="1"/>
          </p:cNvSpPr>
          <p:nvPr/>
        </p:nvSpPr>
        <p:spPr bwMode="auto">
          <a:xfrm flipH="1" flipV="1">
            <a:off x="3009900" y="5351463"/>
            <a:ext cx="274638" cy="130175"/>
          </a:xfrm>
          <a:prstGeom prst="line">
            <a:avLst/>
          </a:prstGeom>
          <a:noFill/>
          <a:ln w="9525">
            <a:solidFill>
              <a:schemeClr val="tx1"/>
            </a:solidFill>
            <a:round/>
            <a:headEnd/>
            <a:tailEnd type="triangle" w="med" len="med"/>
          </a:ln>
        </p:spPr>
        <p:txBody>
          <a:bodyPr/>
          <a:lstStyle/>
          <a:p>
            <a:endParaRPr lang="zh-CN" altLang="en-US"/>
          </a:p>
        </p:txBody>
      </p:sp>
      <p:sp>
        <p:nvSpPr>
          <p:cNvPr id="51206" name="Text Box 11"/>
          <p:cNvSpPr txBox="1">
            <a:spLocks noChangeArrowheads="1"/>
          </p:cNvSpPr>
          <p:nvPr/>
        </p:nvSpPr>
        <p:spPr bwMode="auto">
          <a:xfrm>
            <a:off x="4324350" y="5238750"/>
            <a:ext cx="1254125" cy="650875"/>
          </a:xfrm>
          <a:prstGeom prst="rect">
            <a:avLst/>
          </a:prstGeom>
          <a:noFill/>
          <a:ln w="9525">
            <a:solidFill>
              <a:schemeClr val="tx1"/>
            </a:solidFill>
            <a:miter lim="800000"/>
            <a:headEnd/>
            <a:tailEnd/>
          </a:ln>
        </p:spPr>
        <p:txBody>
          <a:bodyPr>
            <a:spAutoFit/>
          </a:bodyPr>
          <a:lstStyle/>
          <a:p>
            <a:pPr algn="ctr"/>
            <a:r>
              <a:rPr lang="en-US" altLang="zh-CN"/>
              <a:t>TX Block</a:t>
            </a:r>
            <a:endParaRPr lang="zh-CN" altLang="en-US"/>
          </a:p>
          <a:p>
            <a:pPr algn="ctr"/>
            <a:r>
              <a:rPr lang="en-US" altLang="zh-CN"/>
              <a:t>200</a:t>
            </a:r>
          </a:p>
        </p:txBody>
      </p:sp>
      <p:sp>
        <p:nvSpPr>
          <p:cNvPr id="51207" name="Line 12"/>
          <p:cNvSpPr>
            <a:spLocks noChangeShapeType="1"/>
          </p:cNvSpPr>
          <p:nvPr/>
        </p:nvSpPr>
        <p:spPr bwMode="auto">
          <a:xfrm flipH="1" flipV="1">
            <a:off x="3860800" y="5284788"/>
            <a:ext cx="444500" cy="130175"/>
          </a:xfrm>
          <a:prstGeom prst="line">
            <a:avLst/>
          </a:prstGeom>
          <a:noFill/>
          <a:ln w="9525">
            <a:solidFill>
              <a:schemeClr val="tx1"/>
            </a:solidFill>
            <a:round/>
            <a:headEnd/>
            <a:tailEnd type="triangle" w="med" len="med"/>
          </a:ln>
        </p:spPr>
        <p:txBody>
          <a:bodyPr/>
          <a:lstStyle/>
          <a:p>
            <a:endParaRPr lang="zh-CN" altLang="en-US"/>
          </a:p>
        </p:txBody>
      </p:sp>
      <p:sp>
        <p:nvSpPr>
          <p:cNvPr id="51208" name="Text Box 13"/>
          <p:cNvSpPr txBox="1">
            <a:spLocks noChangeArrowheads="1"/>
          </p:cNvSpPr>
          <p:nvPr/>
        </p:nvSpPr>
        <p:spPr bwMode="auto">
          <a:xfrm>
            <a:off x="5965825" y="5200650"/>
            <a:ext cx="1108075" cy="650875"/>
          </a:xfrm>
          <a:prstGeom prst="rect">
            <a:avLst/>
          </a:prstGeom>
          <a:noFill/>
          <a:ln w="9525">
            <a:solidFill>
              <a:schemeClr val="tx1"/>
            </a:solidFill>
            <a:miter lim="800000"/>
            <a:headEnd/>
            <a:tailEnd/>
          </a:ln>
        </p:spPr>
        <p:txBody>
          <a:bodyPr wrap="none">
            <a:spAutoFit/>
          </a:bodyPr>
          <a:lstStyle/>
          <a:p>
            <a:pPr algn="ctr"/>
            <a:r>
              <a:rPr lang="en-US" altLang="zh-CN"/>
              <a:t>TX Block</a:t>
            </a:r>
            <a:endParaRPr lang="zh-CN" altLang="en-US"/>
          </a:p>
          <a:p>
            <a:pPr algn="ctr"/>
            <a:r>
              <a:rPr lang="en-US" altLang="zh-CN"/>
              <a:t>201</a:t>
            </a:r>
          </a:p>
        </p:txBody>
      </p:sp>
      <p:sp>
        <p:nvSpPr>
          <p:cNvPr id="51209" name="Line 14"/>
          <p:cNvSpPr>
            <a:spLocks noChangeShapeType="1"/>
          </p:cNvSpPr>
          <p:nvPr/>
        </p:nvSpPr>
        <p:spPr bwMode="auto">
          <a:xfrm flipH="1" flipV="1">
            <a:off x="5559425" y="5233988"/>
            <a:ext cx="392113" cy="130175"/>
          </a:xfrm>
          <a:prstGeom prst="line">
            <a:avLst/>
          </a:prstGeom>
          <a:noFill/>
          <a:ln w="9525">
            <a:solidFill>
              <a:schemeClr val="tx1"/>
            </a:solidFill>
            <a:round/>
            <a:headEnd/>
            <a:tailEnd type="triangle" w="med" len="med"/>
          </a:ln>
        </p:spPr>
        <p:txBody>
          <a:bodyPr/>
          <a:lstStyle/>
          <a:p>
            <a:endParaRPr lang="zh-CN" altLang="en-US"/>
          </a:p>
        </p:txBody>
      </p:sp>
      <p:sp>
        <p:nvSpPr>
          <p:cNvPr id="51210" name="Line 16"/>
          <p:cNvSpPr>
            <a:spLocks noChangeShapeType="1"/>
          </p:cNvSpPr>
          <p:nvPr/>
        </p:nvSpPr>
        <p:spPr bwMode="auto">
          <a:xfrm flipH="1" flipV="1">
            <a:off x="7099300" y="5248275"/>
            <a:ext cx="444500" cy="130175"/>
          </a:xfrm>
          <a:prstGeom prst="line">
            <a:avLst/>
          </a:prstGeom>
          <a:noFill/>
          <a:ln w="9525">
            <a:solidFill>
              <a:schemeClr val="tx1"/>
            </a:solidFill>
            <a:round/>
            <a:headEnd/>
            <a:tailEnd type="triangle" w="med" len="med"/>
          </a:ln>
        </p:spPr>
        <p:txBody>
          <a:bodyPr/>
          <a:lstStyle/>
          <a:p>
            <a:endParaRPr lang="zh-CN" altLang="en-US"/>
          </a:p>
        </p:txBody>
      </p:sp>
      <p:sp>
        <p:nvSpPr>
          <p:cNvPr id="51211" name="Text Box 17"/>
          <p:cNvSpPr txBox="1">
            <a:spLocks noChangeArrowheads="1"/>
          </p:cNvSpPr>
          <p:nvPr/>
        </p:nvSpPr>
        <p:spPr bwMode="auto">
          <a:xfrm>
            <a:off x="8812213" y="5148263"/>
            <a:ext cx="1108075" cy="650875"/>
          </a:xfrm>
          <a:prstGeom prst="rect">
            <a:avLst/>
          </a:prstGeom>
          <a:noFill/>
          <a:ln w="9525">
            <a:solidFill>
              <a:schemeClr val="tx1"/>
            </a:solidFill>
            <a:miter lim="800000"/>
            <a:headEnd/>
            <a:tailEnd/>
          </a:ln>
        </p:spPr>
        <p:txBody>
          <a:bodyPr wrap="none">
            <a:spAutoFit/>
          </a:bodyPr>
          <a:lstStyle/>
          <a:p>
            <a:pPr algn="ctr"/>
            <a:r>
              <a:rPr lang="en-US" altLang="zh-CN"/>
              <a:t>TX Block</a:t>
            </a:r>
            <a:endParaRPr lang="zh-CN" altLang="en-US"/>
          </a:p>
          <a:p>
            <a:pPr algn="ctr"/>
            <a:r>
              <a:rPr lang="en-US" altLang="zh-CN"/>
              <a:t>400</a:t>
            </a:r>
          </a:p>
        </p:txBody>
      </p:sp>
      <p:sp>
        <p:nvSpPr>
          <p:cNvPr id="51212" name="Line 18"/>
          <p:cNvSpPr>
            <a:spLocks noChangeShapeType="1"/>
          </p:cNvSpPr>
          <p:nvPr/>
        </p:nvSpPr>
        <p:spPr bwMode="auto">
          <a:xfrm flipH="1" flipV="1">
            <a:off x="8328025" y="5181600"/>
            <a:ext cx="444500" cy="130175"/>
          </a:xfrm>
          <a:prstGeom prst="line">
            <a:avLst/>
          </a:prstGeom>
          <a:noFill/>
          <a:ln w="9525">
            <a:solidFill>
              <a:schemeClr val="tx1"/>
            </a:solidFill>
            <a:round/>
            <a:headEnd/>
            <a:tailEnd type="triangle" w="med" len="med"/>
          </a:ln>
        </p:spPr>
        <p:txBody>
          <a:bodyPr/>
          <a:lstStyle/>
          <a:p>
            <a:endParaRPr lang="zh-CN" altLang="en-US"/>
          </a:p>
        </p:txBody>
      </p:sp>
      <p:sp>
        <p:nvSpPr>
          <p:cNvPr id="51213" name="Text Box 27"/>
          <p:cNvSpPr txBox="1">
            <a:spLocks noChangeArrowheads="1"/>
          </p:cNvSpPr>
          <p:nvPr/>
        </p:nvSpPr>
        <p:spPr bwMode="auto">
          <a:xfrm>
            <a:off x="1738313" y="4089400"/>
            <a:ext cx="1171575" cy="650875"/>
          </a:xfrm>
          <a:prstGeom prst="rect">
            <a:avLst/>
          </a:prstGeom>
          <a:noFill/>
          <a:ln w="9525">
            <a:solidFill>
              <a:schemeClr val="tx1"/>
            </a:solidFill>
            <a:miter lim="800000"/>
            <a:headEnd/>
            <a:tailEnd/>
          </a:ln>
        </p:spPr>
        <p:txBody>
          <a:bodyPr wrap="none">
            <a:spAutoFit/>
          </a:bodyPr>
          <a:lstStyle/>
          <a:p>
            <a:pPr algn="ctr"/>
            <a:r>
              <a:rPr lang="en-US" altLang="zh-CN"/>
              <a:t>MR Block</a:t>
            </a:r>
            <a:endParaRPr lang="zh-CN" altLang="en-US"/>
          </a:p>
          <a:p>
            <a:pPr algn="ctr"/>
            <a:r>
              <a:rPr lang="en-US" altLang="zh-CN"/>
              <a:t>1</a:t>
            </a:r>
          </a:p>
        </p:txBody>
      </p:sp>
      <p:sp>
        <p:nvSpPr>
          <p:cNvPr id="51214" name="Line 28"/>
          <p:cNvSpPr>
            <a:spLocks noChangeShapeType="1"/>
          </p:cNvSpPr>
          <p:nvPr/>
        </p:nvSpPr>
        <p:spPr bwMode="auto">
          <a:xfrm flipH="1" flipV="1">
            <a:off x="1311275" y="4108450"/>
            <a:ext cx="444500" cy="130175"/>
          </a:xfrm>
          <a:prstGeom prst="line">
            <a:avLst/>
          </a:prstGeom>
          <a:noFill/>
          <a:ln w="9525">
            <a:solidFill>
              <a:schemeClr val="tx1"/>
            </a:solidFill>
            <a:round/>
            <a:headEnd/>
            <a:tailEnd type="triangle" w="med" len="med"/>
          </a:ln>
        </p:spPr>
        <p:txBody>
          <a:bodyPr/>
          <a:lstStyle/>
          <a:p>
            <a:endParaRPr lang="zh-CN" altLang="en-US"/>
          </a:p>
        </p:txBody>
      </p:sp>
      <p:sp>
        <p:nvSpPr>
          <p:cNvPr id="51215" name="Line 30"/>
          <p:cNvSpPr>
            <a:spLocks noChangeShapeType="1"/>
          </p:cNvSpPr>
          <p:nvPr/>
        </p:nvSpPr>
        <p:spPr bwMode="auto">
          <a:xfrm flipH="1" flipV="1">
            <a:off x="2897188" y="4116388"/>
            <a:ext cx="1658937" cy="144462"/>
          </a:xfrm>
          <a:prstGeom prst="line">
            <a:avLst/>
          </a:prstGeom>
          <a:noFill/>
          <a:ln w="9525">
            <a:solidFill>
              <a:schemeClr val="tx1"/>
            </a:solidFill>
            <a:round/>
            <a:headEnd/>
            <a:tailEnd type="triangle" w="med" len="med"/>
          </a:ln>
        </p:spPr>
        <p:txBody>
          <a:bodyPr/>
          <a:lstStyle/>
          <a:p>
            <a:endParaRPr lang="zh-CN" altLang="en-US"/>
          </a:p>
        </p:txBody>
      </p:sp>
      <p:sp>
        <p:nvSpPr>
          <p:cNvPr id="51216" name="Text Box 31"/>
          <p:cNvSpPr txBox="1">
            <a:spLocks noChangeArrowheads="1"/>
          </p:cNvSpPr>
          <p:nvPr/>
        </p:nvSpPr>
        <p:spPr bwMode="auto">
          <a:xfrm>
            <a:off x="4567238" y="4043363"/>
            <a:ext cx="1171575" cy="650875"/>
          </a:xfrm>
          <a:prstGeom prst="rect">
            <a:avLst/>
          </a:prstGeom>
          <a:noFill/>
          <a:ln w="9525">
            <a:solidFill>
              <a:schemeClr val="tx1"/>
            </a:solidFill>
            <a:miter lim="800000"/>
            <a:headEnd/>
            <a:tailEnd/>
          </a:ln>
        </p:spPr>
        <p:txBody>
          <a:bodyPr wrap="none">
            <a:spAutoFit/>
          </a:bodyPr>
          <a:lstStyle/>
          <a:p>
            <a:pPr algn="ctr"/>
            <a:r>
              <a:rPr lang="en-US" altLang="zh-CN"/>
              <a:t>MR Block</a:t>
            </a:r>
          </a:p>
          <a:p>
            <a:pPr algn="ctr"/>
            <a:r>
              <a:rPr lang="en-US" altLang="zh-CN"/>
              <a:t>2</a:t>
            </a:r>
          </a:p>
        </p:txBody>
      </p:sp>
      <p:sp>
        <p:nvSpPr>
          <p:cNvPr id="51217" name="Line 34"/>
          <p:cNvSpPr>
            <a:spLocks noChangeShapeType="1"/>
          </p:cNvSpPr>
          <p:nvPr/>
        </p:nvSpPr>
        <p:spPr bwMode="auto">
          <a:xfrm flipH="1" flipV="1">
            <a:off x="5734050" y="4130675"/>
            <a:ext cx="1633538" cy="104775"/>
          </a:xfrm>
          <a:prstGeom prst="line">
            <a:avLst/>
          </a:prstGeom>
          <a:noFill/>
          <a:ln w="9525">
            <a:solidFill>
              <a:schemeClr val="tx1"/>
            </a:solidFill>
            <a:round/>
            <a:headEnd/>
            <a:tailEnd type="triangle" w="med" len="med"/>
          </a:ln>
        </p:spPr>
        <p:txBody>
          <a:bodyPr/>
          <a:lstStyle/>
          <a:p>
            <a:endParaRPr lang="zh-CN" altLang="en-US"/>
          </a:p>
        </p:txBody>
      </p:sp>
      <p:sp>
        <p:nvSpPr>
          <p:cNvPr id="51218" name="Text Box 35"/>
          <p:cNvSpPr txBox="1">
            <a:spLocks noChangeArrowheads="1"/>
          </p:cNvSpPr>
          <p:nvPr/>
        </p:nvSpPr>
        <p:spPr bwMode="auto">
          <a:xfrm>
            <a:off x="7388225" y="3967163"/>
            <a:ext cx="1171575" cy="650875"/>
          </a:xfrm>
          <a:prstGeom prst="rect">
            <a:avLst/>
          </a:prstGeom>
          <a:noFill/>
          <a:ln w="9525">
            <a:solidFill>
              <a:schemeClr val="tx1"/>
            </a:solidFill>
            <a:miter lim="800000"/>
            <a:headEnd/>
            <a:tailEnd/>
          </a:ln>
        </p:spPr>
        <p:txBody>
          <a:bodyPr wrap="none">
            <a:spAutoFit/>
          </a:bodyPr>
          <a:lstStyle/>
          <a:p>
            <a:pPr algn="ctr"/>
            <a:r>
              <a:rPr lang="en-US" altLang="zh-CN"/>
              <a:t>MR Block</a:t>
            </a:r>
            <a:endParaRPr lang="zh-CN" altLang="en-US"/>
          </a:p>
          <a:p>
            <a:pPr algn="ctr"/>
            <a:r>
              <a:rPr lang="en-US" altLang="zh-CN"/>
              <a:t>3</a:t>
            </a:r>
          </a:p>
        </p:txBody>
      </p:sp>
      <p:sp>
        <p:nvSpPr>
          <p:cNvPr id="51219" name="Line 38"/>
          <p:cNvSpPr>
            <a:spLocks noChangeShapeType="1"/>
          </p:cNvSpPr>
          <p:nvPr/>
        </p:nvSpPr>
        <p:spPr bwMode="auto">
          <a:xfrm flipH="1" flipV="1">
            <a:off x="8540750" y="3986213"/>
            <a:ext cx="1633538" cy="209550"/>
          </a:xfrm>
          <a:prstGeom prst="line">
            <a:avLst/>
          </a:prstGeom>
          <a:noFill/>
          <a:ln w="9525">
            <a:solidFill>
              <a:schemeClr val="tx1"/>
            </a:solidFill>
            <a:round/>
            <a:headEnd/>
            <a:tailEnd type="triangle" w="med" len="med"/>
          </a:ln>
        </p:spPr>
        <p:txBody>
          <a:bodyPr/>
          <a:lstStyle/>
          <a:p>
            <a:endParaRPr lang="zh-CN" altLang="en-US"/>
          </a:p>
        </p:txBody>
      </p:sp>
      <p:sp>
        <p:nvSpPr>
          <p:cNvPr id="51220" name="Line 39"/>
          <p:cNvSpPr>
            <a:spLocks noChangeShapeType="1"/>
          </p:cNvSpPr>
          <p:nvPr/>
        </p:nvSpPr>
        <p:spPr bwMode="auto">
          <a:xfrm flipH="1">
            <a:off x="1879600" y="4756150"/>
            <a:ext cx="314325" cy="534988"/>
          </a:xfrm>
          <a:prstGeom prst="line">
            <a:avLst/>
          </a:prstGeom>
          <a:noFill/>
          <a:ln w="9525">
            <a:solidFill>
              <a:schemeClr val="tx1"/>
            </a:solidFill>
            <a:prstDash val="dash"/>
            <a:round/>
            <a:headEnd/>
            <a:tailEnd/>
          </a:ln>
        </p:spPr>
        <p:txBody>
          <a:bodyPr/>
          <a:lstStyle/>
          <a:p>
            <a:endParaRPr lang="zh-CN" altLang="en-US"/>
          </a:p>
        </p:txBody>
      </p:sp>
      <p:sp>
        <p:nvSpPr>
          <p:cNvPr id="51221" name="Line 40"/>
          <p:cNvSpPr>
            <a:spLocks noChangeShapeType="1"/>
          </p:cNvSpPr>
          <p:nvPr/>
        </p:nvSpPr>
        <p:spPr bwMode="auto">
          <a:xfrm>
            <a:off x="2441575" y="4756150"/>
            <a:ext cx="2508250" cy="482600"/>
          </a:xfrm>
          <a:prstGeom prst="line">
            <a:avLst/>
          </a:prstGeom>
          <a:noFill/>
          <a:ln w="9525">
            <a:solidFill>
              <a:schemeClr val="tx1"/>
            </a:solidFill>
            <a:prstDash val="dash"/>
            <a:round/>
            <a:headEnd/>
            <a:tailEnd/>
          </a:ln>
        </p:spPr>
        <p:txBody>
          <a:bodyPr/>
          <a:lstStyle/>
          <a:p>
            <a:endParaRPr lang="zh-CN" altLang="en-US"/>
          </a:p>
        </p:txBody>
      </p:sp>
      <p:sp>
        <p:nvSpPr>
          <p:cNvPr id="51222" name="Line 41"/>
          <p:cNvSpPr>
            <a:spLocks noChangeShapeType="1"/>
          </p:cNvSpPr>
          <p:nvPr/>
        </p:nvSpPr>
        <p:spPr bwMode="auto">
          <a:xfrm>
            <a:off x="4875213" y="4697413"/>
            <a:ext cx="1385887" cy="522287"/>
          </a:xfrm>
          <a:prstGeom prst="line">
            <a:avLst/>
          </a:prstGeom>
          <a:noFill/>
          <a:ln w="9525">
            <a:solidFill>
              <a:schemeClr val="tx1"/>
            </a:solidFill>
            <a:prstDash val="dash"/>
            <a:round/>
            <a:headEnd/>
            <a:tailEnd/>
          </a:ln>
        </p:spPr>
        <p:txBody>
          <a:bodyPr/>
          <a:lstStyle/>
          <a:p>
            <a:endParaRPr lang="zh-CN" altLang="en-US"/>
          </a:p>
        </p:txBody>
      </p:sp>
      <p:sp>
        <p:nvSpPr>
          <p:cNvPr id="51223" name="Line 42"/>
          <p:cNvSpPr>
            <a:spLocks noChangeShapeType="1"/>
          </p:cNvSpPr>
          <p:nvPr/>
        </p:nvSpPr>
        <p:spPr bwMode="auto">
          <a:xfrm>
            <a:off x="5518150" y="4710113"/>
            <a:ext cx="3462338" cy="430212"/>
          </a:xfrm>
          <a:prstGeom prst="line">
            <a:avLst/>
          </a:prstGeom>
          <a:noFill/>
          <a:ln w="9525">
            <a:solidFill>
              <a:schemeClr val="tx1"/>
            </a:solidFill>
            <a:prstDash val="dash"/>
            <a:round/>
            <a:headEnd/>
            <a:tailEnd/>
          </a:ln>
        </p:spPr>
        <p:txBody>
          <a:bodyPr/>
          <a:lstStyle/>
          <a:p>
            <a:endParaRPr lang="zh-CN" altLang="en-US"/>
          </a:p>
        </p:txBody>
      </p:sp>
      <p:sp>
        <p:nvSpPr>
          <p:cNvPr id="51224" name="Text Box 43"/>
          <p:cNvSpPr txBox="1">
            <a:spLocks noChangeArrowheads="1"/>
          </p:cNvSpPr>
          <p:nvPr/>
        </p:nvSpPr>
        <p:spPr bwMode="auto">
          <a:xfrm>
            <a:off x="3127375" y="5284788"/>
            <a:ext cx="1098550" cy="641350"/>
          </a:xfrm>
          <a:prstGeom prst="rect">
            <a:avLst/>
          </a:prstGeom>
          <a:noFill/>
          <a:ln w="9525">
            <a:noFill/>
            <a:miter lim="800000"/>
            <a:headEnd/>
            <a:tailEnd/>
          </a:ln>
        </p:spPr>
        <p:txBody>
          <a:bodyPr wrap="none">
            <a:spAutoFit/>
          </a:bodyPr>
          <a:lstStyle/>
          <a:p>
            <a:pPr algn="ctr"/>
            <a:endParaRPr lang="zh-CN" altLang="en-US"/>
          </a:p>
          <a:p>
            <a:pPr algn="ctr"/>
            <a:r>
              <a:rPr lang="zh-CN" altLang="en-US"/>
              <a:t>。。。。</a:t>
            </a:r>
          </a:p>
        </p:txBody>
      </p:sp>
      <p:sp>
        <p:nvSpPr>
          <p:cNvPr id="51225" name="Text Box 44"/>
          <p:cNvSpPr txBox="1">
            <a:spLocks noChangeArrowheads="1"/>
          </p:cNvSpPr>
          <p:nvPr/>
        </p:nvSpPr>
        <p:spPr bwMode="auto">
          <a:xfrm>
            <a:off x="7445375" y="5186363"/>
            <a:ext cx="1098550" cy="641350"/>
          </a:xfrm>
          <a:prstGeom prst="rect">
            <a:avLst/>
          </a:prstGeom>
          <a:noFill/>
          <a:ln w="9525">
            <a:noFill/>
            <a:miter lim="800000"/>
            <a:headEnd/>
            <a:tailEnd/>
          </a:ln>
        </p:spPr>
        <p:txBody>
          <a:bodyPr wrap="none">
            <a:spAutoFit/>
          </a:bodyPr>
          <a:lstStyle/>
          <a:p>
            <a:pPr algn="ctr"/>
            <a:endParaRPr lang="zh-CN" altLang="en-US"/>
          </a:p>
          <a:p>
            <a:pPr algn="ctr"/>
            <a:r>
              <a:rPr lang="zh-CN" altLang="en-US"/>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a:grpSpLocks/>
          </p:cNvGrpSpPr>
          <p:nvPr/>
        </p:nvGrpSpPr>
        <p:grpSpPr bwMode="auto">
          <a:xfrm>
            <a:off x="0" y="265113"/>
            <a:ext cx="11341100" cy="957262"/>
            <a:chOff x="0" y="284774"/>
            <a:chExt cx="11344689" cy="956560"/>
          </a:xfrm>
        </p:grpSpPr>
        <p:sp>
          <p:nvSpPr>
            <p:cNvPr id="3" name="矩形 2"/>
            <p:cNvSpPr/>
            <p:nvPr/>
          </p:nvSpPr>
          <p:spPr>
            <a:xfrm>
              <a:off x="0" y="425957"/>
              <a:ext cx="435113" cy="67102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TextBox 20"/>
            <p:cNvSpPr txBox="1"/>
            <p:nvPr/>
          </p:nvSpPr>
          <p:spPr>
            <a:xfrm>
              <a:off x="555801" y="284774"/>
              <a:ext cx="8095636" cy="640880"/>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latin typeface="等线" pitchFamily="2" charset="-122"/>
                  <a:ea typeface="等线" pitchFamily="2" charset="-122"/>
                  <a:sym typeface="+mn-ea"/>
                </a:rPr>
                <a:t>MR Chain and Transaction Chain</a:t>
              </a:r>
              <a:endParaRPr lang="zh-CN" altLang="en-US" sz="3600" b="1">
                <a:solidFill>
                  <a:srgbClr val="CC0000"/>
                </a:solidFill>
                <a:effectLst>
                  <a:outerShdw blurRad="38100" dist="38100" dir="2700000" algn="tl">
                    <a:srgbClr val="000000"/>
                  </a:outerShdw>
                </a:effectLst>
                <a:latin typeface="等线" pitchFamily="2" charset="-122"/>
                <a:ea typeface="等线" pitchFamily="2" charset="-122"/>
              </a:endParaRPr>
            </a:p>
          </p:txBody>
        </p:sp>
        <p:sp>
          <p:nvSpPr>
            <p:cNvPr id="52257" name="TextBox 37"/>
            <p:cNvSpPr txBox="1">
              <a:spLocks noChangeArrowheads="1"/>
            </p:cNvSpPr>
            <p:nvPr/>
          </p:nvSpPr>
          <p:spPr bwMode="auto">
            <a:xfrm>
              <a:off x="555801" y="873304"/>
              <a:ext cx="10788888" cy="368030"/>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grpSp>
        <p:nvGrpSpPr>
          <p:cNvPr id="52226" name="Group 7"/>
          <p:cNvGrpSpPr>
            <a:grpSpLocks noChangeAspect="1"/>
          </p:cNvGrpSpPr>
          <p:nvPr/>
        </p:nvGrpSpPr>
        <p:grpSpPr bwMode="auto">
          <a:xfrm>
            <a:off x="1041400" y="1054100"/>
            <a:ext cx="10329863" cy="2717800"/>
            <a:chOff x="1575" y="2990"/>
            <a:chExt cx="8922" cy="2743"/>
          </a:xfrm>
        </p:grpSpPr>
        <p:sp>
          <p:nvSpPr>
            <p:cNvPr id="52228" name="AutoShape 8"/>
            <p:cNvSpPr>
              <a:spLocks noChangeAspect="1" noChangeArrowheads="1"/>
            </p:cNvSpPr>
            <p:nvPr/>
          </p:nvSpPr>
          <p:spPr bwMode="auto">
            <a:xfrm>
              <a:off x="1575" y="2990"/>
              <a:ext cx="8922" cy="2743"/>
            </a:xfrm>
            <a:prstGeom prst="rect">
              <a:avLst/>
            </a:prstGeom>
            <a:noFill/>
            <a:ln w="9525">
              <a:noFill/>
              <a:miter lim="800000"/>
              <a:headEnd/>
              <a:tailEnd/>
            </a:ln>
          </p:spPr>
          <p:txBody>
            <a:bodyPr/>
            <a:lstStyle/>
            <a:p>
              <a:endParaRPr lang="zh-CN" altLang="en-US"/>
            </a:p>
          </p:txBody>
        </p:sp>
        <p:sp>
          <p:nvSpPr>
            <p:cNvPr id="52229" name="Rectangle 9"/>
            <p:cNvSpPr>
              <a:spLocks noChangeArrowheads="1"/>
            </p:cNvSpPr>
            <p:nvPr/>
          </p:nvSpPr>
          <p:spPr bwMode="auto">
            <a:xfrm>
              <a:off x="2357" y="4637"/>
              <a:ext cx="1409" cy="475"/>
            </a:xfrm>
            <a:prstGeom prst="rect">
              <a:avLst/>
            </a:prstGeom>
            <a:solidFill>
              <a:srgbClr val="FFFFFF"/>
            </a:solidFill>
            <a:ln w="9525">
              <a:solidFill>
                <a:srgbClr val="000000"/>
              </a:solidFill>
              <a:miter lim="800000"/>
              <a:headEnd/>
              <a:tailEnd/>
            </a:ln>
          </p:spPr>
          <p:txBody>
            <a:bodyPr/>
            <a:lstStyle/>
            <a:p>
              <a:endParaRPr lang="zh-CN" altLang="en-US"/>
            </a:p>
          </p:txBody>
        </p:sp>
        <p:sp>
          <p:nvSpPr>
            <p:cNvPr id="52230" name="Text Box 10"/>
            <p:cNvSpPr txBox="1">
              <a:spLocks noChangeArrowheads="1"/>
            </p:cNvSpPr>
            <p:nvPr/>
          </p:nvSpPr>
          <p:spPr bwMode="auto">
            <a:xfrm>
              <a:off x="2514" y="4636"/>
              <a:ext cx="1098" cy="408"/>
            </a:xfrm>
            <a:prstGeom prst="rect">
              <a:avLst/>
            </a:prstGeom>
            <a:noFill/>
            <a:ln w="9525">
              <a:noFill/>
              <a:miter lim="800000"/>
              <a:headEnd/>
              <a:tailEnd/>
            </a:ln>
          </p:spPr>
          <p:txBody>
            <a:bodyPr/>
            <a:lstStyle/>
            <a:p>
              <a:pPr algn="ctr"/>
              <a:r>
                <a:rPr lang="en-US" altLang="zh-CN" sz="1000">
                  <a:latin typeface="Times New Roman" pitchFamily="18" charset="0"/>
                </a:rPr>
                <a:t>Tx Block</a:t>
              </a:r>
              <a:endParaRPr lang="en-US" altLang="zh-CN"/>
            </a:p>
          </p:txBody>
        </p:sp>
        <p:sp>
          <p:nvSpPr>
            <p:cNvPr id="52231" name="Rectangle 11"/>
            <p:cNvSpPr>
              <a:spLocks noChangeArrowheads="1"/>
            </p:cNvSpPr>
            <p:nvPr/>
          </p:nvSpPr>
          <p:spPr bwMode="auto">
            <a:xfrm>
              <a:off x="5019" y="4637"/>
              <a:ext cx="1407" cy="475"/>
            </a:xfrm>
            <a:prstGeom prst="rect">
              <a:avLst/>
            </a:prstGeom>
            <a:solidFill>
              <a:srgbClr val="FFFFFF"/>
            </a:solidFill>
            <a:ln w="9525">
              <a:solidFill>
                <a:srgbClr val="000000"/>
              </a:solidFill>
              <a:miter lim="800000"/>
              <a:headEnd/>
              <a:tailEnd/>
            </a:ln>
          </p:spPr>
          <p:txBody>
            <a:bodyPr/>
            <a:lstStyle/>
            <a:p>
              <a:endParaRPr lang="zh-CN" altLang="en-US"/>
            </a:p>
          </p:txBody>
        </p:sp>
        <p:sp>
          <p:nvSpPr>
            <p:cNvPr id="52232" name="Text Box 12"/>
            <p:cNvSpPr txBox="1">
              <a:spLocks noChangeArrowheads="1"/>
            </p:cNvSpPr>
            <p:nvPr/>
          </p:nvSpPr>
          <p:spPr bwMode="auto">
            <a:xfrm>
              <a:off x="5175" y="4636"/>
              <a:ext cx="1095" cy="408"/>
            </a:xfrm>
            <a:prstGeom prst="rect">
              <a:avLst/>
            </a:prstGeom>
            <a:noFill/>
            <a:ln w="9525">
              <a:noFill/>
              <a:miter lim="800000"/>
              <a:headEnd/>
              <a:tailEnd/>
            </a:ln>
          </p:spPr>
          <p:txBody>
            <a:bodyPr/>
            <a:lstStyle/>
            <a:p>
              <a:pPr algn="ctr"/>
              <a:r>
                <a:rPr lang="en-US" altLang="zh-CN" sz="1000">
                  <a:latin typeface="Times New Roman" pitchFamily="18" charset="0"/>
                </a:rPr>
                <a:t>Tx Block</a:t>
              </a:r>
              <a:endParaRPr lang="en-US" altLang="zh-CN"/>
            </a:p>
          </p:txBody>
        </p:sp>
        <p:sp>
          <p:nvSpPr>
            <p:cNvPr id="52233" name="Rectangle 13"/>
            <p:cNvSpPr>
              <a:spLocks noChangeArrowheads="1"/>
            </p:cNvSpPr>
            <p:nvPr/>
          </p:nvSpPr>
          <p:spPr bwMode="auto">
            <a:xfrm>
              <a:off x="6897" y="4637"/>
              <a:ext cx="1408" cy="475"/>
            </a:xfrm>
            <a:prstGeom prst="rect">
              <a:avLst/>
            </a:prstGeom>
            <a:solidFill>
              <a:srgbClr val="FFFFFF"/>
            </a:solidFill>
            <a:ln w="9525">
              <a:solidFill>
                <a:srgbClr val="000000"/>
              </a:solidFill>
              <a:miter lim="800000"/>
              <a:headEnd/>
              <a:tailEnd/>
            </a:ln>
          </p:spPr>
          <p:txBody>
            <a:bodyPr/>
            <a:lstStyle/>
            <a:p>
              <a:endParaRPr lang="zh-CN" altLang="en-US"/>
            </a:p>
          </p:txBody>
        </p:sp>
        <p:sp>
          <p:nvSpPr>
            <p:cNvPr id="52234" name="Text Box 14"/>
            <p:cNvSpPr txBox="1">
              <a:spLocks noChangeArrowheads="1"/>
            </p:cNvSpPr>
            <p:nvPr/>
          </p:nvSpPr>
          <p:spPr bwMode="auto">
            <a:xfrm>
              <a:off x="7053" y="4636"/>
              <a:ext cx="1096" cy="408"/>
            </a:xfrm>
            <a:prstGeom prst="rect">
              <a:avLst/>
            </a:prstGeom>
            <a:noFill/>
            <a:ln w="9525">
              <a:noFill/>
              <a:miter lim="800000"/>
              <a:headEnd/>
              <a:tailEnd/>
            </a:ln>
          </p:spPr>
          <p:txBody>
            <a:bodyPr/>
            <a:lstStyle/>
            <a:p>
              <a:pPr algn="ctr"/>
              <a:r>
                <a:rPr lang="en-US" altLang="zh-CN" sz="1000">
                  <a:latin typeface="Times New Roman" pitchFamily="18" charset="0"/>
                </a:rPr>
                <a:t>Tx Block</a:t>
              </a:r>
              <a:endParaRPr lang="en-US" altLang="zh-CN"/>
            </a:p>
          </p:txBody>
        </p:sp>
        <p:sp>
          <p:nvSpPr>
            <p:cNvPr id="52235" name="Line 15"/>
            <p:cNvSpPr>
              <a:spLocks noChangeShapeType="1"/>
            </p:cNvSpPr>
            <p:nvPr/>
          </p:nvSpPr>
          <p:spPr bwMode="auto">
            <a:xfrm flipH="1" flipV="1">
              <a:off x="1732" y="4478"/>
              <a:ext cx="624" cy="407"/>
            </a:xfrm>
            <a:prstGeom prst="line">
              <a:avLst/>
            </a:prstGeom>
            <a:noFill/>
            <a:ln w="9525">
              <a:solidFill>
                <a:srgbClr val="000000"/>
              </a:solidFill>
              <a:round/>
              <a:headEnd/>
              <a:tailEnd type="triangle" w="med" len="med"/>
            </a:ln>
          </p:spPr>
          <p:txBody>
            <a:bodyPr/>
            <a:lstStyle/>
            <a:p>
              <a:endParaRPr lang="zh-CN" altLang="en-US"/>
            </a:p>
          </p:txBody>
        </p:sp>
        <p:sp>
          <p:nvSpPr>
            <p:cNvPr id="52236" name="Line 16"/>
            <p:cNvSpPr>
              <a:spLocks noChangeShapeType="1"/>
            </p:cNvSpPr>
            <p:nvPr/>
          </p:nvSpPr>
          <p:spPr bwMode="auto">
            <a:xfrm flipH="1" flipV="1">
              <a:off x="3766" y="4773"/>
              <a:ext cx="157" cy="180"/>
            </a:xfrm>
            <a:prstGeom prst="line">
              <a:avLst/>
            </a:prstGeom>
            <a:noFill/>
            <a:ln w="9525">
              <a:solidFill>
                <a:srgbClr val="000000"/>
              </a:solidFill>
              <a:round/>
              <a:headEnd/>
              <a:tailEnd type="triangle" w="med" len="med"/>
            </a:ln>
          </p:spPr>
          <p:txBody>
            <a:bodyPr/>
            <a:lstStyle/>
            <a:p>
              <a:endParaRPr lang="zh-CN" altLang="en-US"/>
            </a:p>
          </p:txBody>
        </p:sp>
        <p:sp>
          <p:nvSpPr>
            <p:cNvPr id="52237" name="Line 17"/>
            <p:cNvSpPr>
              <a:spLocks noChangeShapeType="1"/>
            </p:cNvSpPr>
            <p:nvPr/>
          </p:nvSpPr>
          <p:spPr bwMode="auto">
            <a:xfrm flipH="1" flipV="1">
              <a:off x="6427" y="4773"/>
              <a:ext cx="470" cy="180"/>
            </a:xfrm>
            <a:prstGeom prst="line">
              <a:avLst/>
            </a:prstGeom>
            <a:noFill/>
            <a:ln w="9525">
              <a:solidFill>
                <a:srgbClr val="000000"/>
              </a:solidFill>
              <a:round/>
              <a:headEnd/>
              <a:tailEnd type="triangle" w="med" len="med"/>
            </a:ln>
          </p:spPr>
          <p:txBody>
            <a:bodyPr/>
            <a:lstStyle/>
            <a:p>
              <a:endParaRPr lang="zh-CN" altLang="en-US"/>
            </a:p>
          </p:txBody>
        </p:sp>
        <p:sp>
          <p:nvSpPr>
            <p:cNvPr id="52238" name="Rectangle 18"/>
            <p:cNvSpPr>
              <a:spLocks noChangeArrowheads="1"/>
            </p:cNvSpPr>
            <p:nvPr/>
          </p:nvSpPr>
          <p:spPr bwMode="auto">
            <a:xfrm>
              <a:off x="3766" y="3079"/>
              <a:ext cx="1408" cy="1086"/>
            </a:xfrm>
            <a:prstGeom prst="rect">
              <a:avLst/>
            </a:prstGeom>
            <a:solidFill>
              <a:srgbClr val="FFFFFF"/>
            </a:solidFill>
            <a:ln w="9525">
              <a:solidFill>
                <a:srgbClr val="000000"/>
              </a:solidFill>
              <a:miter lim="800000"/>
              <a:headEnd/>
              <a:tailEnd/>
            </a:ln>
          </p:spPr>
          <p:txBody>
            <a:bodyPr/>
            <a:lstStyle/>
            <a:p>
              <a:endParaRPr lang="zh-CN" altLang="en-US"/>
            </a:p>
          </p:txBody>
        </p:sp>
        <p:sp>
          <p:nvSpPr>
            <p:cNvPr id="52239" name="Text Box 19"/>
            <p:cNvSpPr txBox="1">
              <a:spLocks noChangeArrowheads="1"/>
            </p:cNvSpPr>
            <p:nvPr/>
          </p:nvSpPr>
          <p:spPr bwMode="auto">
            <a:xfrm>
              <a:off x="3766" y="3079"/>
              <a:ext cx="1095" cy="407"/>
            </a:xfrm>
            <a:prstGeom prst="rect">
              <a:avLst/>
            </a:prstGeom>
            <a:noFill/>
            <a:ln w="9525">
              <a:noFill/>
              <a:miter lim="800000"/>
              <a:headEnd/>
              <a:tailEnd/>
            </a:ln>
          </p:spPr>
          <p:txBody>
            <a:bodyPr/>
            <a:lstStyle/>
            <a:p>
              <a:pPr algn="just"/>
              <a:r>
                <a:rPr lang="en-US" altLang="zh-CN" sz="1000">
                  <a:latin typeface="Times New Roman" pitchFamily="18" charset="0"/>
                </a:rPr>
                <a:t>MR Block</a:t>
              </a:r>
              <a:endParaRPr lang="en-US" altLang="zh-CN"/>
            </a:p>
          </p:txBody>
        </p:sp>
        <p:sp>
          <p:nvSpPr>
            <p:cNvPr id="52240" name="Text Box 20"/>
            <p:cNvSpPr txBox="1">
              <a:spLocks noChangeArrowheads="1"/>
            </p:cNvSpPr>
            <p:nvPr/>
          </p:nvSpPr>
          <p:spPr bwMode="auto">
            <a:xfrm>
              <a:off x="3922" y="3486"/>
              <a:ext cx="1096" cy="410"/>
            </a:xfrm>
            <a:prstGeom prst="rect">
              <a:avLst/>
            </a:prstGeom>
            <a:solidFill>
              <a:srgbClr val="FFFFFF"/>
            </a:solidFill>
            <a:ln w="9525">
              <a:solidFill>
                <a:srgbClr val="000000"/>
              </a:solidFill>
              <a:miter lim="800000"/>
              <a:headEnd/>
              <a:tailEnd/>
            </a:ln>
          </p:spPr>
          <p:txBody>
            <a:bodyPr/>
            <a:lstStyle/>
            <a:p>
              <a:pPr algn="just"/>
              <a:r>
                <a:rPr lang="en-US" altLang="zh-CN" sz="1000">
                  <a:latin typeface="Times New Roman" pitchFamily="18" charset="0"/>
                </a:rPr>
                <a:t>Best Hash</a:t>
              </a:r>
            </a:p>
            <a:p>
              <a:endParaRPr lang="en-US" altLang="zh-CN"/>
            </a:p>
          </p:txBody>
        </p:sp>
        <p:sp>
          <p:nvSpPr>
            <p:cNvPr id="52241" name="Rectangle 21"/>
            <p:cNvSpPr>
              <a:spLocks noChangeArrowheads="1"/>
            </p:cNvSpPr>
            <p:nvPr/>
          </p:nvSpPr>
          <p:spPr bwMode="auto">
            <a:xfrm>
              <a:off x="5644" y="3079"/>
              <a:ext cx="1409" cy="1086"/>
            </a:xfrm>
            <a:prstGeom prst="rect">
              <a:avLst/>
            </a:prstGeom>
            <a:solidFill>
              <a:srgbClr val="FFFFFF"/>
            </a:solidFill>
            <a:ln w="9525">
              <a:solidFill>
                <a:srgbClr val="000000"/>
              </a:solidFill>
              <a:miter lim="800000"/>
              <a:headEnd/>
              <a:tailEnd/>
            </a:ln>
          </p:spPr>
          <p:txBody>
            <a:bodyPr/>
            <a:lstStyle/>
            <a:p>
              <a:endParaRPr lang="zh-CN" altLang="en-US"/>
            </a:p>
          </p:txBody>
        </p:sp>
        <p:sp>
          <p:nvSpPr>
            <p:cNvPr id="52242" name="Text Box 22"/>
            <p:cNvSpPr txBox="1">
              <a:spLocks noChangeArrowheads="1"/>
            </p:cNvSpPr>
            <p:nvPr/>
          </p:nvSpPr>
          <p:spPr bwMode="auto">
            <a:xfrm>
              <a:off x="5644" y="3079"/>
              <a:ext cx="1096" cy="407"/>
            </a:xfrm>
            <a:prstGeom prst="rect">
              <a:avLst/>
            </a:prstGeom>
            <a:noFill/>
            <a:ln w="9525">
              <a:noFill/>
              <a:miter lim="800000"/>
              <a:headEnd/>
              <a:tailEnd/>
            </a:ln>
          </p:spPr>
          <p:txBody>
            <a:bodyPr/>
            <a:lstStyle/>
            <a:p>
              <a:pPr algn="just"/>
              <a:r>
                <a:rPr lang="en-US" altLang="zh-CN" sz="1000">
                  <a:latin typeface="Times New Roman" pitchFamily="18" charset="0"/>
                </a:rPr>
                <a:t>MR Block</a:t>
              </a:r>
              <a:endParaRPr lang="en-US" altLang="zh-CN"/>
            </a:p>
          </p:txBody>
        </p:sp>
        <p:sp>
          <p:nvSpPr>
            <p:cNvPr id="52243" name="Text Box 23"/>
            <p:cNvSpPr txBox="1">
              <a:spLocks noChangeArrowheads="1"/>
            </p:cNvSpPr>
            <p:nvPr/>
          </p:nvSpPr>
          <p:spPr bwMode="auto">
            <a:xfrm>
              <a:off x="5800" y="3486"/>
              <a:ext cx="1099" cy="410"/>
            </a:xfrm>
            <a:prstGeom prst="rect">
              <a:avLst/>
            </a:prstGeom>
            <a:solidFill>
              <a:srgbClr val="FFFFFF"/>
            </a:solidFill>
            <a:ln w="9525">
              <a:solidFill>
                <a:srgbClr val="000000"/>
              </a:solidFill>
              <a:miter lim="800000"/>
              <a:headEnd/>
              <a:tailEnd/>
            </a:ln>
          </p:spPr>
          <p:txBody>
            <a:bodyPr/>
            <a:lstStyle/>
            <a:p>
              <a:pPr algn="just"/>
              <a:r>
                <a:rPr lang="en-US" altLang="zh-CN" sz="1000">
                  <a:latin typeface="Times New Roman" pitchFamily="18" charset="0"/>
                </a:rPr>
                <a:t>Best Hash</a:t>
              </a:r>
            </a:p>
            <a:p>
              <a:endParaRPr lang="en-US" altLang="zh-CN"/>
            </a:p>
          </p:txBody>
        </p:sp>
        <p:sp>
          <p:nvSpPr>
            <p:cNvPr id="52244" name="Rectangle 24"/>
            <p:cNvSpPr>
              <a:spLocks noChangeArrowheads="1"/>
            </p:cNvSpPr>
            <p:nvPr/>
          </p:nvSpPr>
          <p:spPr bwMode="auto">
            <a:xfrm>
              <a:off x="7835" y="3079"/>
              <a:ext cx="1409" cy="1086"/>
            </a:xfrm>
            <a:prstGeom prst="rect">
              <a:avLst/>
            </a:prstGeom>
            <a:solidFill>
              <a:srgbClr val="FFFFFF"/>
            </a:solidFill>
            <a:ln w="9525">
              <a:solidFill>
                <a:srgbClr val="000000"/>
              </a:solidFill>
              <a:miter lim="800000"/>
              <a:headEnd/>
              <a:tailEnd/>
            </a:ln>
          </p:spPr>
          <p:txBody>
            <a:bodyPr/>
            <a:lstStyle/>
            <a:p>
              <a:endParaRPr lang="zh-CN" altLang="en-US"/>
            </a:p>
          </p:txBody>
        </p:sp>
        <p:sp>
          <p:nvSpPr>
            <p:cNvPr id="52245" name="Text Box 25"/>
            <p:cNvSpPr txBox="1">
              <a:spLocks noChangeArrowheads="1"/>
            </p:cNvSpPr>
            <p:nvPr/>
          </p:nvSpPr>
          <p:spPr bwMode="auto">
            <a:xfrm>
              <a:off x="7835" y="3079"/>
              <a:ext cx="1096" cy="407"/>
            </a:xfrm>
            <a:prstGeom prst="rect">
              <a:avLst/>
            </a:prstGeom>
            <a:noFill/>
            <a:ln w="9525">
              <a:noFill/>
              <a:miter lim="800000"/>
              <a:headEnd/>
              <a:tailEnd/>
            </a:ln>
          </p:spPr>
          <p:txBody>
            <a:bodyPr/>
            <a:lstStyle/>
            <a:p>
              <a:pPr algn="just"/>
              <a:r>
                <a:rPr lang="en-US" altLang="zh-CN" sz="1000">
                  <a:latin typeface="Times New Roman" pitchFamily="18" charset="0"/>
                </a:rPr>
                <a:t>MR Block</a:t>
              </a:r>
              <a:endParaRPr lang="en-US" altLang="zh-CN"/>
            </a:p>
          </p:txBody>
        </p:sp>
        <p:sp>
          <p:nvSpPr>
            <p:cNvPr id="52246" name="Text Box 26"/>
            <p:cNvSpPr txBox="1">
              <a:spLocks noChangeArrowheads="1"/>
            </p:cNvSpPr>
            <p:nvPr/>
          </p:nvSpPr>
          <p:spPr bwMode="auto">
            <a:xfrm>
              <a:off x="7992" y="3486"/>
              <a:ext cx="1096" cy="410"/>
            </a:xfrm>
            <a:prstGeom prst="rect">
              <a:avLst/>
            </a:prstGeom>
            <a:solidFill>
              <a:srgbClr val="FFFFFF"/>
            </a:solidFill>
            <a:ln w="9525">
              <a:solidFill>
                <a:srgbClr val="000000"/>
              </a:solidFill>
              <a:miter lim="800000"/>
              <a:headEnd/>
              <a:tailEnd/>
            </a:ln>
          </p:spPr>
          <p:txBody>
            <a:bodyPr/>
            <a:lstStyle/>
            <a:p>
              <a:pPr algn="just"/>
              <a:r>
                <a:rPr lang="en-US" altLang="zh-CN" sz="1000">
                  <a:latin typeface="Times New Roman" pitchFamily="18" charset="0"/>
                </a:rPr>
                <a:t>Best Hash</a:t>
              </a:r>
            </a:p>
            <a:p>
              <a:endParaRPr lang="en-US" altLang="zh-CN"/>
            </a:p>
          </p:txBody>
        </p:sp>
        <p:sp>
          <p:nvSpPr>
            <p:cNvPr id="52247" name="Line 27"/>
            <p:cNvSpPr>
              <a:spLocks noChangeShapeType="1"/>
            </p:cNvSpPr>
            <p:nvPr/>
          </p:nvSpPr>
          <p:spPr bwMode="auto">
            <a:xfrm flipH="1" flipV="1">
              <a:off x="3140" y="3282"/>
              <a:ext cx="626" cy="92"/>
            </a:xfrm>
            <a:prstGeom prst="line">
              <a:avLst/>
            </a:prstGeom>
            <a:noFill/>
            <a:ln w="9525">
              <a:solidFill>
                <a:srgbClr val="000000"/>
              </a:solidFill>
              <a:round/>
              <a:headEnd/>
              <a:tailEnd type="triangle" w="med" len="med"/>
            </a:ln>
          </p:spPr>
          <p:txBody>
            <a:bodyPr/>
            <a:lstStyle/>
            <a:p>
              <a:endParaRPr lang="zh-CN" altLang="en-US"/>
            </a:p>
          </p:txBody>
        </p:sp>
        <p:sp>
          <p:nvSpPr>
            <p:cNvPr id="52248" name="Line 28"/>
            <p:cNvSpPr>
              <a:spLocks noChangeShapeType="1"/>
            </p:cNvSpPr>
            <p:nvPr/>
          </p:nvSpPr>
          <p:spPr bwMode="auto">
            <a:xfrm flipH="1" flipV="1">
              <a:off x="5174" y="3350"/>
              <a:ext cx="470" cy="91"/>
            </a:xfrm>
            <a:prstGeom prst="line">
              <a:avLst/>
            </a:prstGeom>
            <a:noFill/>
            <a:ln w="9525">
              <a:solidFill>
                <a:srgbClr val="000000"/>
              </a:solidFill>
              <a:round/>
              <a:headEnd/>
              <a:tailEnd type="triangle" w="med" len="med"/>
            </a:ln>
          </p:spPr>
          <p:txBody>
            <a:bodyPr/>
            <a:lstStyle/>
            <a:p>
              <a:endParaRPr lang="zh-CN" altLang="en-US"/>
            </a:p>
          </p:txBody>
        </p:sp>
        <p:sp>
          <p:nvSpPr>
            <p:cNvPr id="52249" name="Line 29"/>
            <p:cNvSpPr>
              <a:spLocks noChangeShapeType="1"/>
            </p:cNvSpPr>
            <p:nvPr/>
          </p:nvSpPr>
          <p:spPr bwMode="auto">
            <a:xfrm flipH="1" flipV="1">
              <a:off x="7053" y="3350"/>
              <a:ext cx="782" cy="91"/>
            </a:xfrm>
            <a:prstGeom prst="line">
              <a:avLst/>
            </a:prstGeom>
            <a:noFill/>
            <a:ln w="9525">
              <a:solidFill>
                <a:srgbClr val="000000"/>
              </a:solidFill>
              <a:round/>
              <a:headEnd/>
              <a:tailEnd type="triangle" w="med" len="med"/>
            </a:ln>
          </p:spPr>
          <p:txBody>
            <a:bodyPr/>
            <a:lstStyle/>
            <a:p>
              <a:endParaRPr lang="zh-CN" altLang="en-US"/>
            </a:p>
          </p:txBody>
        </p:sp>
        <p:sp>
          <p:nvSpPr>
            <p:cNvPr id="52250" name="Line 30"/>
            <p:cNvSpPr>
              <a:spLocks noChangeShapeType="1"/>
            </p:cNvSpPr>
            <p:nvPr/>
          </p:nvSpPr>
          <p:spPr bwMode="auto">
            <a:xfrm flipH="1">
              <a:off x="3140" y="3916"/>
              <a:ext cx="1252" cy="720"/>
            </a:xfrm>
            <a:prstGeom prst="line">
              <a:avLst/>
            </a:prstGeom>
            <a:noFill/>
            <a:ln w="9525">
              <a:solidFill>
                <a:srgbClr val="000000"/>
              </a:solidFill>
              <a:prstDash val="dash"/>
              <a:round/>
              <a:headEnd/>
              <a:tailEnd type="triangle" w="med" len="med"/>
            </a:ln>
          </p:spPr>
          <p:txBody>
            <a:bodyPr/>
            <a:lstStyle/>
            <a:p>
              <a:endParaRPr lang="zh-CN" altLang="en-US"/>
            </a:p>
          </p:txBody>
        </p:sp>
        <p:sp>
          <p:nvSpPr>
            <p:cNvPr id="52251" name="Line 31"/>
            <p:cNvSpPr>
              <a:spLocks noChangeShapeType="1"/>
            </p:cNvSpPr>
            <p:nvPr/>
          </p:nvSpPr>
          <p:spPr bwMode="auto">
            <a:xfrm flipH="1">
              <a:off x="5645" y="3916"/>
              <a:ext cx="938" cy="720"/>
            </a:xfrm>
            <a:prstGeom prst="line">
              <a:avLst/>
            </a:prstGeom>
            <a:noFill/>
            <a:ln w="9525">
              <a:solidFill>
                <a:srgbClr val="000000"/>
              </a:solidFill>
              <a:prstDash val="dash"/>
              <a:round/>
              <a:headEnd/>
              <a:tailEnd type="triangle" w="med" len="med"/>
            </a:ln>
          </p:spPr>
          <p:txBody>
            <a:bodyPr/>
            <a:lstStyle/>
            <a:p>
              <a:endParaRPr lang="zh-CN" altLang="en-US"/>
            </a:p>
          </p:txBody>
        </p:sp>
        <p:sp>
          <p:nvSpPr>
            <p:cNvPr id="52252" name="Line 32"/>
            <p:cNvSpPr>
              <a:spLocks noChangeShapeType="1"/>
            </p:cNvSpPr>
            <p:nvPr/>
          </p:nvSpPr>
          <p:spPr bwMode="auto">
            <a:xfrm flipH="1">
              <a:off x="7523" y="3916"/>
              <a:ext cx="1095" cy="720"/>
            </a:xfrm>
            <a:prstGeom prst="line">
              <a:avLst/>
            </a:prstGeom>
            <a:noFill/>
            <a:ln w="9525">
              <a:solidFill>
                <a:srgbClr val="000000"/>
              </a:solidFill>
              <a:prstDash val="dash"/>
              <a:round/>
              <a:headEnd/>
              <a:tailEnd type="triangle" w="med" len="med"/>
            </a:ln>
          </p:spPr>
          <p:txBody>
            <a:bodyPr/>
            <a:lstStyle/>
            <a:p>
              <a:endParaRPr lang="zh-CN" altLang="en-US"/>
            </a:p>
          </p:txBody>
        </p:sp>
        <p:sp>
          <p:nvSpPr>
            <p:cNvPr id="52253" name="Line 33"/>
            <p:cNvSpPr>
              <a:spLocks noChangeShapeType="1"/>
            </p:cNvSpPr>
            <p:nvPr/>
          </p:nvSpPr>
          <p:spPr bwMode="auto">
            <a:xfrm flipH="1" flipV="1">
              <a:off x="4706" y="4795"/>
              <a:ext cx="313" cy="158"/>
            </a:xfrm>
            <a:prstGeom prst="line">
              <a:avLst/>
            </a:prstGeom>
            <a:noFill/>
            <a:ln w="9525">
              <a:solidFill>
                <a:srgbClr val="000000"/>
              </a:solidFill>
              <a:round/>
              <a:headEnd/>
              <a:tailEnd type="triangle" w="med" len="med"/>
            </a:ln>
          </p:spPr>
          <p:txBody>
            <a:bodyPr/>
            <a:lstStyle/>
            <a:p>
              <a:endParaRPr lang="zh-CN" altLang="en-US"/>
            </a:p>
          </p:txBody>
        </p:sp>
        <p:sp>
          <p:nvSpPr>
            <p:cNvPr id="52254" name="Text Box 34"/>
            <p:cNvSpPr txBox="1">
              <a:spLocks noChangeArrowheads="1"/>
            </p:cNvSpPr>
            <p:nvPr/>
          </p:nvSpPr>
          <p:spPr bwMode="auto">
            <a:xfrm>
              <a:off x="3923" y="4636"/>
              <a:ext cx="1096" cy="408"/>
            </a:xfrm>
            <a:prstGeom prst="rect">
              <a:avLst/>
            </a:prstGeom>
            <a:noFill/>
            <a:ln w="9525">
              <a:noFill/>
              <a:miter lim="800000"/>
              <a:headEnd/>
              <a:tailEnd/>
            </a:ln>
          </p:spPr>
          <p:txBody>
            <a:bodyPr/>
            <a:lstStyle/>
            <a:p>
              <a:pPr algn="just"/>
              <a:r>
                <a:rPr lang="en-US" altLang="zh-CN" sz="1000" b="1">
                  <a:latin typeface="Times New Roman" pitchFamily="18" charset="0"/>
                </a:rPr>
                <a:t>…………</a:t>
              </a:r>
              <a:endParaRPr lang="en-US" altLang="zh-CN"/>
            </a:p>
          </p:txBody>
        </p:sp>
      </p:grpSp>
      <p:sp>
        <p:nvSpPr>
          <p:cNvPr id="52227" name="TextBox 14"/>
          <p:cNvSpPr txBox="1">
            <a:spLocks noChangeArrowheads="1"/>
          </p:cNvSpPr>
          <p:nvPr/>
        </p:nvSpPr>
        <p:spPr bwMode="auto">
          <a:xfrm>
            <a:off x="771525" y="3395663"/>
            <a:ext cx="9898063" cy="3116262"/>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400" b="1">
                <a:solidFill>
                  <a:srgbClr val="CC0000"/>
                </a:solidFill>
                <a:latin typeface="Times New Roman" pitchFamily="18" charset="0"/>
              </a:rPr>
              <a:t>Security. What if a miner double signs at the same height?</a:t>
            </a:r>
          </a:p>
          <a:p>
            <a:pPr marL="742950" lvl="1" indent="-285750">
              <a:lnSpc>
                <a:spcPct val="150000"/>
              </a:lnSpc>
              <a:buFont typeface="Arial" charset="0"/>
              <a:buChar char="•"/>
            </a:pPr>
            <a:r>
              <a:rPr lang="en-US" altLang="zh-CN">
                <a:latin typeface="Times New Roman" pitchFamily="18" charset="0"/>
              </a:rPr>
              <a:t>MR block contains a transaction block hash. The referred transaction blocks must not be in different side chains, and they must be in the order consistent with their respective MR blocks.</a:t>
            </a:r>
          </a:p>
          <a:p>
            <a:pPr marL="742950" lvl="1" indent="-285750">
              <a:lnSpc>
                <a:spcPct val="150000"/>
              </a:lnSpc>
              <a:buFont typeface="Arial" charset="0"/>
              <a:buChar char="•"/>
            </a:pPr>
            <a:r>
              <a:rPr lang="en-US" altLang="zh-CN">
                <a:latin typeface="Times New Roman" pitchFamily="18" charset="0"/>
              </a:rPr>
              <a:t>A transaction is not only confirmed but transaction blocks following it, but also by the MR blocks referring it or its descendant.</a:t>
            </a:r>
          </a:p>
          <a:p>
            <a:pPr marL="742950" lvl="1" indent="-285750">
              <a:lnSpc>
                <a:spcPct val="150000"/>
              </a:lnSpc>
              <a:buFont typeface="Arial" charset="0"/>
              <a:buChar char="•"/>
            </a:pPr>
            <a:r>
              <a:rPr lang="en-US" altLang="zh-CN">
                <a:latin typeface="Times New Roman" pitchFamily="18" charset="0"/>
              </a:rPr>
              <a:t>In case of double signing, MR chain will decide which of the two side chains to follow.</a:t>
            </a:r>
          </a:p>
          <a:p>
            <a:pPr marL="742950" lvl="1" indent="-285750">
              <a:lnSpc>
                <a:spcPct val="150000"/>
              </a:lnSpc>
              <a:buFont typeface="Arial" charset="0"/>
              <a:buChar char="•"/>
            </a:pPr>
            <a:r>
              <a:rPr lang="en-US" altLang="zh-CN">
                <a:latin typeface="Times New Roman" pitchFamily="18" charset="0"/>
              </a:rPr>
              <a:t>Thus transactions enjoy the security afforded by Nakamoto consensus.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a:grpSpLocks/>
          </p:cNvGrpSpPr>
          <p:nvPr/>
        </p:nvGrpSpPr>
        <p:grpSpPr bwMode="auto">
          <a:xfrm>
            <a:off x="0" y="265113"/>
            <a:ext cx="11341100" cy="957262"/>
            <a:chOff x="0" y="284774"/>
            <a:chExt cx="11344689" cy="956560"/>
          </a:xfrm>
        </p:grpSpPr>
        <p:sp>
          <p:nvSpPr>
            <p:cNvPr id="3" name="矩形 2"/>
            <p:cNvSpPr/>
            <p:nvPr/>
          </p:nvSpPr>
          <p:spPr>
            <a:xfrm>
              <a:off x="0" y="425957"/>
              <a:ext cx="435113" cy="67102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TextBox 20"/>
            <p:cNvSpPr txBox="1"/>
            <p:nvPr/>
          </p:nvSpPr>
          <p:spPr>
            <a:xfrm>
              <a:off x="555801" y="284774"/>
              <a:ext cx="8095636" cy="640880"/>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latin typeface="等线" pitchFamily="2" charset="-122"/>
                  <a:ea typeface="等线" pitchFamily="2" charset="-122"/>
                  <a:sym typeface="+mn-ea"/>
                </a:rPr>
                <a:t>Waiting list</a:t>
              </a:r>
              <a:endParaRPr lang="en-US" altLang="zh-CN" sz="3600" b="1">
                <a:solidFill>
                  <a:srgbClr val="CC0000"/>
                </a:solidFill>
                <a:effectLst>
                  <a:outerShdw blurRad="38100" dist="38100" dir="2700000" algn="tl">
                    <a:srgbClr val="000000"/>
                  </a:outerShdw>
                </a:effectLst>
                <a:latin typeface="等线" pitchFamily="2" charset="-122"/>
                <a:ea typeface="等线" pitchFamily="2" charset="-122"/>
              </a:endParaRPr>
            </a:p>
          </p:txBody>
        </p:sp>
        <p:sp>
          <p:nvSpPr>
            <p:cNvPr id="53283" name="TextBox 37"/>
            <p:cNvSpPr txBox="1">
              <a:spLocks noChangeArrowheads="1"/>
            </p:cNvSpPr>
            <p:nvPr/>
          </p:nvSpPr>
          <p:spPr bwMode="auto">
            <a:xfrm>
              <a:off x="555801" y="873304"/>
              <a:ext cx="10788888" cy="368030"/>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53250" name="TextBox 14"/>
          <p:cNvSpPr txBox="1">
            <a:spLocks noChangeArrowheads="1"/>
          </p:cNvSpPr>
          <p:nvPr/>
        </p:nvSpPr>
        <p:spPr bwMode="auto">
          <a:xfrm>
            <a:off x="771525" y="3395663"/>
            <a:ext cx="9898063" cy="2568575"/>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a:latin typeface="Times New Roman" pitchFamily="18" charset="0"/>
              </a:rPr>
              <a:t>Ω chain uses Nakamoto consensus only for MR chain. </a:t>
            </a:r>
          </a:p>
          <a:p>
            <a:pPr marL="285750" indent="-285750">
              <a:lnSpc>
                <a:spcPct val="150000"/>
              </a:lnSpc>
              <a:buFont typeface="Arial" charset="0"/>
              <a:buChar char="•"/>
            </a:pPr>
            <a:r>
              <a:rPr lang="en-US" altLang="zh-CN">
                <a:latin typeface="Times New Roman" pitchFamily="18" charset="0"/>
              </a:rPr>
              <a:t>Length of waiting list is ~40. When a miner starts producing transaction block, his right to produce has been confirmed about 40 times. The expected time to overthrow such consensus would be longer than the life span of the solar system. Thus Ω chain does not have side transaction chain caused by the protocol itself or attack on MR chain. A transaction recorded is a transaction finalized.</a:t>
            </a:r>
          </a:p>
          <a:p>
            <a:pPr marL="285750" indent="-285750">
              <a:lnSpc>
                <a:spcPct val="150000"/>
              </a:lnSpc>
              <a:buFont typeface="Arial" charset="0"/>
              <a:buChar char="•"/>
            </a:pPr>
            <a:r>
              <a:rPr lang="en-US" altLang="zh-CN">
                <a:solidFill>
                  <a:srgbClr val="A70514"/>
                </a:solidFill>
              </a:rPr>
              <a:t>Ω chain’s latency is 3 seconds, thus is suitable for retail applications</a:t>
            </a:r>
            <a:r>
              <a:rPr lang="en-US" altLang="zh-CN"/>
              <a:t>.</a:t>
            </a:r>
          </a:p>
        </p:txBody>
      </p:sp>
      <p:grpSp>
        <p:nvGrpSpPr>
          <p:cNvPr id="53251" name="Group 35"/>
          <p:cNvGrpSpPr>
            <a:grpSpLocks noChangeAspect="1"/>
          </p:cNvGrpSpPr>
          <p:nvPr/>
        </p:nvGrpSpPr>
        <p:grpSpPr bwMode="auto">
          <a:xfrm>
            <a:off x="798513" y="954088"/>
            <a:ext cx="9728200" cy="2400300"/>
            <a:chOff x="1262" y="2807"/>
            <a:chExt cx="8295" cy="3291"/>
          </a:xfrm>
        </p:grpSpPr>
        <p:sp>
          <p:nvSpPr>
            <p:cNvPr id="53255" name="AutoShape 36"/>
            <p:cNvSpPr>
              <a:spLocks noChangeAspect="1" noChangeArrowheads="1"/>
            </p:cNvSpPr>
            <p:nvPr/>
          </p:nvSpPr>
          <p:spPr bwMode="auto">
            <a:xfrm>
              <a:off x="1262" y="2807"/>
              <a:ext cx="8295" cy="3291"/>
            </a:xfrm>
            <a:prstGeom prst="rect">
              <a:avLst/>
            </a:prstGeom>
            <a:noFill/>
            <a:ln w="9525">
              <a:noFill/>
              <a:miter lim="800000"/>
              <a:headEnd/>
              <a:tailEnd/>
            </a:ln>
          </p:spPr>
          <p:txBody>
            <a:bodyPr/>
            <a:lstStyle/>
            <a:p>
              <a:endParaRPr lang="zh-CN" altLang="en-US"/>
            </a:p>
          </p:txBody>
        </p:sp>
        <p:sp>
          <p:nvSpPr>
            <p:cNvPr id="53256" name="Rectangle 37"/>
            <p:cNvSpPr>
              <a:spLocks noChangeArrowheads="1"/>
            </p:cNvSpPr>
            <p:nvPr/>
          </p:nvSpPr>
          <p:spPr bwMode="auto">
            <a:xfrm>
              <a:off x="4862" y="5127"/>
              <a:ext cx="1409" cy="408"/>
            </a:xfrm>
            <a:prstGeom prst="rect">
              <a:avLst/>
            </a:prstGeom>
            <a:solidFill>
              <a:srgbClr val="FFFFFF"/>
            </a:solidFill>
            <a:ln w="9525">
              <a:solidFill>
                <a:srgbClr val="000000"/>
              </a:solidFill>
              <a:miter lim="800000"/>
              <a:headEnd/>
              <a:tailEnd/>
            </a:ln>
          </p:spPr>
          <p:txBody>
            <a:bodyPr/>
            <a:lstStyle/>
            <a:p>
              <a:endParaRPr lang="zh-CN" altLang="en-US"/>
            </a:p>
          </p:txBody>
        </p:sp>
        <p:sp>
          <p:nvSpPr>
            <p:cNvPr id="53257" name="Text Box 38"/>
            <p:cNvSpPr txBox="1">
              <a:spLocks noChangeArrowheads="1"/>
            </p:cNvSpPr>
            <p:nvPr/>
          </p:nvSpPr>
          <p:spPr bwMode="auto">
            <a:xfrm>
              <a:off x="5019" y="5127"/>
              <a:ext cx="1094" cy="405"/>
            </a:xfrm>
            <a:prstGeom prst="rect">
              <a:avLst/>
            </a:prstGeom>
            <a:noFill/>
            <a:ln w="9525">
              <a:noFill/>
              <a:miter lim="800000"/>
              <a:headEnd/>
              <a:tailEnd/>
            </a:ln>
          </p:spPr>
          <p:txBody>
            <a:bodyPr/>
            <a:lstStyle/>
            <a:p>
              <a:pPr algn="ctr"/>
              <a:r>
                <a:rPr lang="en-US" altLang="zh-CN" sz="900">
                  <a:latin typeface="Times New Roman" pitchFamily="18" charset="0"/>
                </a:rPr>
                <a:t>Latest Tx Block</a:t>
              </a:r>
              <a:endParaRPr lang="en-US" altLang="zh-CN"/>
            </a:p>
          </p:txBody>
        </p:sp>
        <p:sp>
          <p:nvSpPr>
            <p:cNvPr id="53258" name="Rectangle 39"/>
            <p:cNvSpPr>
              <a:spLocks noChangeArrowheads="1"/>
            </p:cNvSpPr>
            <p:nvPr/>
          </p:nvSpPr>
          <p:spPr bwMode="auto">
            <a:xfrm>
              <a:off x="2515" y="3499"/>
              <a:ext cx="1409" cy="949"/>
            </a:xfrm>
            <a:prstGeom prst="rect">
              <a:avLst/>
            </a:prstGeom>
            <a:solidFill>
              <a:srgbClr val="FFFFFF"/>
            </a:solidFill>
            <a:ln w="9525">
              <a:solidFill>
                <a:srgbClr val="000000"/>
              </a:solidFill>
              <a:miter lim="800000"/>
              <a:headEnd/>
              <a:tailEnd/>
            </a:ln>
          </p:spPr>
          <p:txBody>
            <a:bodyPr/>
            <a:lstStyle/>
            <a:p>
              <a:endParaRPr lang="zh-CN" altLang="en-US"/>
            </a:p>
          </p:txBody>
        </p:sp>
        <p:sp>
          <p:nvSpPr>
            <p:cNvPr id="53259" name="Text Box 40"/>
            <p:cNvSpPr txBox="1">
              <a:spLocks noChangeArrowheads="1"/>
            </p:cNvSpPr>
            <p:nvPr/>
          </p:nvSpPr>
          <p:spPr bwMode="auto">
            <a:xfrm>
              <a:off x="2515" y="3499"/>
              <a:ext cx="1096" cy="407"/>
            </a:xfrm>
            <a:prstGeom prst="rect">
              <a:avLst/>
            </a:prstGeom>
            <a:noFill/>
            <a:ln w="9525">
              <a:noFill/>
              <a:miter lim="800000"/>
              <a:headEnd/>
              <a:tailEnd/>
            </a:ln>
          </p:spPr>
          <p:txBody>
            <a:bodyPr/>
            <a:lstStyle/>
            <a:p>
              <a:pPr algn="just"/>
              <a:r>
                <a:rPr lang="en-US" altLang="zh-CN" sz="900">
                  <a:latin typeface="Times New Roman" pitchFamily="18" charset="0"/>
                </a:rPr>
                <a:t>MR Block</a:t>
              </a:r>
              <a:endParaRPr lang="en-US" altLang="zh-CN"/>
            </a:p>
          </p:txBody>
        </p:sp>
        <p:sp>
          <p:nvSpPr>
            <p:cNvPr id="53260" name="Text Box 41"/>
            <p:cNvSpPr txBox="1">
              <a:spLocks noChangeArrowheads="1"/>
            </p:cNvSpPr>
            <p:nvPr/>
          </p:nvSpPr>
          <p:spPr bwMode="auto">
            <a:xfrm>
              <a:off x="2671" y="3904"/>
              <a:ext cx="1095" cy="410"/>
            </a:xfrm>
            <a:prstGeom prst="rect">
              <a:avLst/>
            </a:prstGeom>
            <a:solidFill>
              <a:srgbClr val="FFFFFF"/>
            </a:solidFill>
            <a:ln w="9525">
              <a:solidFill>
                <a:srgbClr val="000000"/>
              </a:solidFill>
              <a:miter lim="800000"/>
              <a:headEnd/>
              <a:tailEnd/>
            </a:ln>
          </p:spPr>
          <p:txBody>
            <a:bodyPr/>
            <a:lstStyle/>
            <a:p>
              <a:pPr algn="ctr"/>
              <a:r>
                <a:rPr lang="en-US" altLang="zh-CN" sz="900">
                  <a:latin typeface="Times New Roman" pitchFamily="18" charset="0"/>
                </a:rPr>
                <a:t>Best Hash</a:t>
              </a:r>
              <a:endParaRPr lang="en-US" altLang="zh-CN" sz="1000">
                <a:latin typeface="Times New Roman" pitchFamily="18" charset="0"/>
              </a:endParaRPr>
            </a:p>
            <a:p>
              <a:endParaRPr lang="en-US" altLang="zh-CN"/>
            </a:p>
          </p:txBody>
        </p:sp>
        <p:sp>
          <p:nvSpPr>
            <p:cNvPr id="53261" name="Rectangle 42"/>
            <p:cNvSpPr>
              <a:spLocks noChangeArrowheads="1"/>
            </p:cNvSpPr>
            <p:nvPr/>
          </p:nvSpPr>
          <p:spPr bwMode="auto">
            <a:xfrm>
              <a:off x="4395" y="3499"/>
              <a:ext cx="1408" cy="949"/>
            </a:xfrm>
            <a:prstGeom prst="rect">
              <a:avLst/>
            </a:prstGeom>
            <a:solidFill>
              <a:srgbClr val="FFFFFF"/>
            </a:solidFill>
            <a:ln w="9525">
              <a:solidFill>
                <a:srgbClr val="000000"/>
              </a:solidFill>
              <a:miter lim="800000"/>
              <a:headEnd/>
              <a:tailEnd/>
            </a:ln>
          </p:spPr>
          <p:txBody>
            <a:bodyPr/>
            <a:lstStyle/>
            <a:p>
              <a:endParaRPr lang="zh-CN" altLang="en-US"/>
            </a:p>
          </p:txBody>
        </p:sp>
        <p:sp>
          <p:nvSpPr>
            <p:cNvPr id="53262" name="Text Box 43"/>
            <p:cNvSpPr txBox="1">
              <a:spLocks noChangeArrowheads="1"/>
            </p:cNvSpPr>
            <p:nvPr/>
          </p:nvSpPr>
          <p:spPr bwMode="auto">
            <a:xfrm>
              <a:off x="4395" y="3499"/>
              <a:ext cx="1095" cy="407"/>
            </a:xfrm>
            <a:prstGeom prst="rect">
              <a:avLst/>
            </a:prstGeom>
            <a:noFill/>
            <a:ln w="9525">
              <a:noFill/>
              <a:miter lim="800000"/>
              <a:headEnd/>
              <a:tailEnd/>
            </a:ln>
          </p:spPr>
          <p:txBody>
            <a:bodyPr/>
            <a:lstStyle/>
            <a:p>
              <a:pPr algn="just"/>
              <a:r>
                <a:rPr lang="en-US" altLang="zh-CN" sz="900">
                  <a:latin typeface="Times New Roman" pitchFamily="18" charset="0"/>
                </a:rPr>
                <a:t>MR Block</a:t>
              </a:r>
              <a:endParaRPr lang="en-US" altLang="zh-CN"/>
            </a:p>
          </p:txBody>
        </p:sp>
        <p:sp>
          <p:nvSpPr>
            <p:cNvPr id="53263" name="Text Box 44"/>
            <p:cNvSpPr txBox="1">
              <a:spLocks noChangeArrowheads="1"/>
            </p:cNvSpPr>
            <p:nvPr/>
          </p:nvSpPr>
          <p:spPr bwMode="auto">
            <a:xfrm>
              <a:off x="4549" y="3904"/>
              <a:ext cx="1097" cy="410"/>
            </a:xfrm>
            <a:prstGeom prst="rect">
              <a:avLst/>
            </a:prstGeom>
            <a:solidFill>
              <a:srgbClr val="FFFFFF"/>
            </a:solidFill>
            <a:ln w="9525">
              <a:solidFill>
                <a:srgbClr val="000000"/>
              </a:solidFill>
              <a:miter lim="800000"/>
              <a:headEnd/>
              <a:tailEnd/>
            </a:ln>
          </p:spPr>
          <p:txBody>
            <a:bodyPr/>
            <a:lstStyle/>
            <a:p>
              <a:pPr algn="ctr"/>
              <a:r>
                <a:rPr lang="en-US" altLang="zh-CN" sz="900">
                  <a:latin typeface="Times New Roman" pitchFamily="18" charset="0"/>
                </a:rPr>
                <a:t>Best Hash</a:t>
              </a:r>
              <a:endParaRPr lang="en-US" altLang="zh-CN" sz="1000">
                <a:latin typeface="Times New Roman" pitchFamily="18" charset="0"/>
              </a:endParaRPr>
            </a:p>
            <a:p>
              <a:endParaRPr lang="en-US" altLang="zh-CN"/>
            </a:p>
          </p:txBody>
        </p:sp>
        <p:sp>
          <p:nvSpPr>
            <p:cNvPr id="53264" name="Rectangle 45"/>
            <p:cNvSpPr>
              <a:spLocks noChangeArrowheads="1"/>
            </p:cNvSpPr>
            <p:nvPr/>
          </p:nvSpPr>
          <p:spPr bwMode="auto">
            <a:xfrm>
              <a:off x="7211" y="3497"/>
              <a:ext cx="1409" cy="951"/>
            </a:xfrm>
            <a:prstGeom prst="rect">
              <a:avLst/>
            </a:prstGeom>
            <a:solidFill>
              <a:srgbClr val="FFFFFF"/>
            </a:solidFill>
            <a:ln w="9525">
              <a:solidFill>
                <a:srgbClr val="000000"/>
              </a:solidFill>
              <a:miter lim="800000"/>
              <a:headEnd/>
              <a:tailEnd/>
            </a:ln>
          </p:spPr>
          <p:txBody>
            <a:bodyPr/>
            <a:lstStyle/>
            <a:p>
              <a:endParaRPr lang="zh-CN" altLang="en-US"/>
            </a:p>
          </p:txBody>
        </p:sp>
        <p:sp>
          <p:nvSpPr>
            <p:cNvPr id="53265" name="Text Box 46"/>
            <p:cNvSpPr txBox="1">
              <a:spLocks noChangeArrowheads="1"/>
            </p:cNvSpPr>
            <p:nvPr/>
          </p:nvSpPr>
          <p:spPr bwMode="auto">
            <a:xfrm>
              <a:off x="7211" y="3497"/>
              <a:ext cx="1096" cy="407"/>
            </a:xfrm>
            <a:prstGeom prst="rect">
              <a:avLst/>
            </a:prstGeom>
            <a:noFill/>
            <a:ln w="9525">
              <a:noFill/>
              <a:miter lim="800000"/>
              <a:headEnd/>
              <a:tailEnd/>
            </a:ln>
          </p:spPr>
          <p:txBody>
            <a:bodyPr/>
            <a:lstStyle/>
            <a:p>
              <a:pPr algn="just"/>
              <a:r>
                <a:rPr lang="en-US" altLang="zh-CN" sz="900">
                  <a:latin typeface="Times New Roman" pitchFamily="18" charset="0"/>
                </a:rPr>
                <a:t>MR Block</a:t>
              </a:r>
              <a:endParaRPr lang="en-US" altLang="zh-CN"/>
            </a:p>
          </p:txBody>
        </p:sp>
        <p:sp>
          <p:nvSpPr>
            <p:cNvPr id="53266" name="Text Box 47"/>
            <p:cNvSpPr txBox="1">
              <a:spLocks noChangeArrowheads="1"/>
            </p:cNvSpPr>
            <p:nvPr/>
          </p:nvSpPr>
          <p:spPr bwMode="auto">
            <a:xfrm>
              <a:off x="7367" y="3904"/>
              <a:ext cx="1096" cy="410"/>
            </a:xfrm>
            <a:prstGeom prst="rect">
              <a:avLst/>
            </a:prstGeom>
            <a:solidFill>
              <a:srgbClr val="FFFFFF"/>
            </a:solidFill>
            <a:ln w="9525">
              <a:solidFill>
                <a:srgbClr val="000000"/>
              </a:solidFill>
              <a:miter lim="800000"/>
              <a:headEnd/>
              <a:tailEnd/>
            </a:ln>
          </p:spPr>
          <p:txBody>
            <a:bodyPr/>
            <a:lstStyle/>
            <a:p>
              <a:pPr algn="ctr"/>
              <a:r>
                <a:rPr lang="en-US" altLang="zh-CN" sz="900">
                  <a:latin typeface="Times New Roman" pitchFamily="18" charset="0"/>
                </a:rPr>
                <a:t>Best Hash</a:t>
              </a:r>
              <a:endParaRPr lang="en-US" altLang="zh-CN" sz="1000">
                <a:latin typeface="Times New Roman" pitchFamily="18" charset="0"/>
              </a:endParaRPr>
            </a:p>
            <a:p>
              <a:endParaRPr lang="en-US" altLang="zh-CN"/>
            </a:p>
          </p:txBody>
        </p:sp>
        <p:sp>
          <p:nvSpPr>
            <p:cNvPr id="53267" name="Line 48"/>
            <p:cNvSpPr>
              <a:spLocks noChangeShapeType="1"/>
            </p:cNvSpPr>
            <p:nvPr/>
          </p:nvSpPr>
          <p:spPr bwMode="auto">
            <a:xfrm flipH="1" flipV="1">
              <a:off x="2045" y="3769"/>
              <a:ext cx="470" cy="135"/>
            </a:xfrm>
            <a:prstGeom prst="line">
              <a:avLst/>
            </a:prstGeom>
            <a:noFill/>
            <a:ln w="9525">
              <a:solidFill>
                <a:srgbClr val="000000"/>
              </a:solidFill>
              <a:round/>
              <a:headEnd/>
              <a:tailEnd type="triangle" w="med" len="med"/>
            </a:ln>
          </p:spPr>
          <p:txBody>
            <a:bodyPr/>
            <a:lstStyle/>
            <a:p>
              <a:endParaRPr lang="zh-CN" altLang="en-US"/>
            </a:p>
          </p:txBody>
        </p:sp>
        <p:sp>
          <p:nvSpPr>
            <p:cNvPr id="53268" name="Line 49"/>
            <p:cNvSpPr>
              <a:spLocks noChangeShapeType="1"/>
            </p:cNvSpPr>
            <p:nvPr/>
          </p:nvSpPr>
          <p:spPr bwMode="auto">
            <a:xfrm flipH="1" flipV="1">
              <a:off x="3925" y="3769"/>
              <a:ext cx="468" cy="272"/>
            </a:xfrm>
            <a:prstGeom prst="line">
              <a:avLst/>
            </a:prstGeom>
            <a:noFill/>
            <a:ln w="9525">
              <a:solidFill>
                <a:srgbClr val="000000"/>
              </a:solidFill>
              <a:round/>
              <a:headEnd/>
              <a:tailEnd type="triangle" w="med" len="med"/>
            </a:ln>
          </p:spPr>
          <p:txBody>
            <a:bodyPr/>
            <a:lstStyle/>
            <a:p>
              <a:endParaRPr lang="zh-CN" altLang="en-US"/>
            </a:p>
          </p:txBody>
        </p:sp>
        <p:sp>
          <p:nvSpPr>
            <p:cNvPr id="53269" name="Line 50"/>
            <p:cNvSpPr>
              <a:spLocks noChangeShapeType="1"/>
            </p:cNvSpPr>
            <p:nvPr/>
          </p:nvSpPr>
          <p:spPr bwMode="auto">
            <a:xfrm flipH="1" flipV="1">
              <a:off x="6740" y="3904"/>
              <a:ext cx="470" cy="273"/>
            </a:xfrm>
            <a:prstGeom prst="line">
              <a:avLst/>
            </a:prstGeom>
            <a:noFill/>
            <a:ln w="9525">
              <a:solidFill>
                <a:srgbClr val="000000"/>
              </a:solidFill>
              <a:round/>
              <a:headEnd/>
              <a:tailEnd type="triangle" w="med" len="med"/>
            </a:ln>
          </p:spPr>
          <p:txBody>
            <a:bodyPr/>
            <a:lstStyle/>
            <a:p>
              <a:endParaRPr lang="zh-CN" altLang="en-US"/>
            </a:p>
          </p:txBody>
        </p:sp>
        <p:sp>
          <p:nvSpPr>
            <p:cNvPr id="53270" name="Line 51"/>
            <p:cNvSpPr>
              <a:spLocks noChangeShapeType="1"/>
            </p:cNvSpPr>
            <p:nvPr/>
          </p:nvSpPr>
          <p:spPr bwMode="auto">
            <a:xfrm flipH="1">
              <a:off x="6271" y="4312"/>
              <a:ext cx="1722" cy="815"/>
            </a:xfrm>
            <a:prstGeom prst="line">
              <a:avLst/>
            </a:prstGeom>
            <a:noFill/>
            <a:ln w="9525">
              <a:solidFill>
                <a:srgbClr val="000000"/>
              </a:solidFill>
              <a:prstDash val="dash"/>
              <a:round/>
              <a:headEnd/>
              <a:tailEnd type="triangle" w="med" len="med"/>
            </a:ln>
          </p:spPr>
          <p:txBody>
            <a:bodyPr/>
            <a:lstStyle/>
            <a:p>
              <a:endParaRPr lang="zh-CN" altLang="en-US"/>
            </a:p>
          </p:txBody>
        </p:sp>
        <p:sp>
          <p:nvSpPr>
            <p:cNvPr id="53271" name="Text Box 52"/>
            <p:cNvSpPr txBox="1">
              <a:spLocks noChangeArrowheads="1"/>
            </p:cNvSpPr>
            <p:nvPr/>
          </p:nvSpPr>
          <p:spPr bwMode="auto">
            <a:xfrm>
              <a:off x="5958" y="3769"/>
              <a:ext cx="1095" cy="409"/>
            </a:xfrm>
            <a:prstGeom prst="rect">
              <a:avLst/>
            </a:prstGeom>
            <a:noFill/>
            <a:ln w="9525">
              <a:noFill/>
              <a:miter lim="800000"/>
              <a:headEnd/>
              <a:tailEnd/>
            </a:ln>
          </p:spPr>
          <p:txBody>
            <a:bodyPr/>
            <a:lstStyle/>
            <a:p>
              <a:pPr algn="just"/>
              <a:r>
                <a:rPr lang="en-US" altLang="zh-CN" sz="900" b="1">
                  <a:latin typeface="Times New Roman" pitchFamily="18" charset="0"/>
                </a:rPr>
                <a:t>…………</a:t>
              </a:r>
              <a:endParaRPr lang="en-US" altLang="zh-CN"/>
            </a:p>
          </p:txBody>
        </p:sp>
        <p:sp>
          <p:nvSpPr>
            <p:cNvPr id="53272" name="Line 53"/>
            <p:cNvSpPr>
              <a:spLocks noChangeShapeType="1"/>
            </p:cNvSpPr>
            <p:nvPr/>
          </p:nvSpPr>
          <p:spPr bwMode="auto">
            <a:xfrm flipH="1" flipV="1">
              <a:off x="3141" y="4448"/>
              <a:ext cx="1721" cy="679"/>
            </a:xfrm>
            <a:prstGeom prst="line">
              <a:avLst/>
            </a:prstGeom>
            <a:noFill/>
            <a:ln w="9525">
              <a:solidFill>
                <a:srgbClr val="000000"/>
              </a:solidFill>
              <a:prstDash val="dashDot"/>
              <a:round/>
              <a:headEnd/>
              <a:tailEnd type="triangle" w="med" len="med"/>
            </a:ln>
          </p:spPr>
          <p:txBody>
            <a:bodyPr/>
            <a:lstStyle/>
            <a:p>
              <a:endParaRPr lang="zh-CN" altLang="en-US"/>
            </a:p>
          </p:txBody>
        </p:sp>
        <p:sp>
          <p:nvSpPr>
            <p:cNvPr id="53273" name="Text Box 54"/>
            <p:cNvSpPr txBox="1">
              <a:spLocks noChangeArrowheads="1"/>
            </p:cNvSpPr>
            <p:nvPr/>
          </p:nvSpPr>
          <p:spPr bwMode="auto">
            <a:xfrm>
              <a:off x="3452" y="4717"/>
              <a:ext cx="1253" cy="409"/>
            </a:xfrm>
            <a:prstGeom prst="rect">
              <a:avLst/>
            </a:prstGeom>
            <a:noFill/>
            <a:ln w="9525">
              <a:noFill/>
              <a:miter lim="800000"/>
              <a:headEnd/>
              <a:tailEnd/>
            </a:ln>
          </p:spPr>
          <p:txBody>
            <a:bodyPr/>
            <a:lstStyle/>
            <a:p>
              <a:pPr algn="just"/>
              <a:r>
                <a:rPr lang="en-US" altLang="zh-CN" sz="900">
                  <a:latin typeface="Times New Roman" pitchFamily="18" charset="0"/>
                </a:rPr>
                <a:t>Finger</a:t>
              </a:r>
              <a:endParaRPr lang="en-US" altLang="zh-CN"/>
            </a:p>
          </p:txBody>
        </p:sp>
        <p:sp>
          <p:nvSpPr>
            <p:cNvPr id="53274" name="Text Box 55"/>
            <p:cNvSpPr txBox="1">
              <a:spLocks noChangeArrowheads="1"/>
            </p:cNvSpPr>
            <p:nvPr/>
          </p:nvSpPr>
          <p:spPr bwMode="auto">
            <a:xfrm>
              <a:off x="6740" y="4852"/>
              <a:ext cx="1252" cy="408"/>
            </a:xfrm>
            <a:prstGeom prst="rect">
              <a:avLst/>
            </a:prstGeom>
            <a:noFill/>
            <a:ln w="9525">
              <a:noFill/>
              <a:miter lim="800000"/>
              <a:headEnd/>
              <a:tailEnd/>
            </a:ln>
          </p:spPr>
          <p:txBody>
            <a:bodyPr/>
            <a:lstStyle/>
            <a:p>
              <a:pPr algn="just"/>
              <a:r>
                <a:rPr lang="en-US" altLang="zh-CN" sz="900">
                  <a:latin typeface="Times New Roman" pitchFamily="18" charset="0"/>
                </a:rPr>
                <a:t>B</a:t>
              </a:r>
              <a:r>
                <a:rPr lang="en-US" altLang="zh-CN" sz="1000">
                  <a:latin typeface="Times New Roman" pitchFamily="18" charset="0"/>
                </a:rPr>
                <a:t>est block</a:t>
              </a:r>
              <a:endParaRPr lang="en-US" altLang="zh-CN"/>
            </a:p>
          </p:txBody>
        </p:sp>
        <p:sp>
          <p:nvSpPr>
            <p:cNvPr id="53275" name="Line 56"/>
            <p:cNvSpPr>
              <a:spLocks noChangeShapeType="1"/>
            </p:cNvSpPr>
            <p:nvPr/>
          </p:nvSpPr>
          <p:spPr bwMode="auto">
            <a:xfrm>
              <a:off x="4079" y="2954"/>
              <a:ext cx="1" cy="408"/>
            </a:xfrm>
            <a:prstGeom prst="line">
              <a:avLst/>
            </a:prstGeom>
            <a:noFill/>
            <a:ln w="9525">
              <a:solidFill>
                <a:srgbClr val="000000"/>
              </a:solidFill>
              <a:round/>
              <a:headEnd/>
              <a:tailEnd/>
            </a:ln>
          </p:spPr>
          <p:txBody>
            <a:bodyPr/>
            <a:lstStyle/>
            <a:p>
              <a:endParaRPr lang="zh-CN" altLang="en-US"/>
            </a:p>
          </p:txBody>
        </p:sp>
        <p:sp>
          <p:nvSpPr>
            <p:cNvPr id="53276" name="Line 57"/>
            <p:cNvSpPr>
              <a:spLocks noChangeShapeType="1"/>
            </p:cNvSpPr>
            <p:nvPr/>
          </p:nvSpPr>
          <p:spPr bwMode="auto">
            <a:xfrm>
              <a:off x="8774" y="2954"/>
              <a:ext cx="1" cy="408"/>
            </a:xfrm>
            <a:prstGeom prst="line">
              <a:avLst/>
            </a:prstGeom>
            <a:noFill/>
            <a:ln w="9525">
              <a:solidFill>
                <a:srgbClr val="000000"/>
              </a:solidFill>
              <a:round/>
              <a:headEnd/>
              <a:tailEnd/>
            </a:ln>
          </p:spPr>
          <p:txBody>
            <a:bodyPr/>
            <a:lstStyle/>
            <a:p>
              <a:endParaRPr lang="zh-CN" altLang="en-US"/>
            </a:p>
          </p:txBody>
        </p:sp>
        <p:sp>
          <p:nvSpPr>
            <p:cNvPr id="53277" name="Line 58"/>
            <p:cNvSpPr>
              <a:spLocks noChangeShapeType="1"/>
            </p:cNvSpPr>
            <p:nvPr/>
          </p:nvSpPr>
          <p:spPr bwMode="auto">
            <a:xfrm>
              <a:off x="7053" y="3090"/>
              <a:ext cx="1721" cy="1"/>
            </a:xfrm>
            <a:prstGeom prst="line">
              <a:avLst/>
            </a:prstGeom>
            <a:noFill/>
            <a:ln w="9525">
              <a:solidFill>
                <a:srgbClr val="000000"/>
              </a:solidFill>
              <a:round/>
              <a:headEnd/>
              <a:tailEnd type="triangle" w="med" len="med"/>
            </a:ln>
          </p:spPr>
          <p:txBody>
            <a:bodyPr/>
            <a:lstStyle/>
            <a:p>
              <a:endParaRPr lang="zh-CN" altLang="en-US"/>
            </a:p>
          </p:txBody>
        </p:sp>
        <p:sp>
          <p:nvSpPr>
            <p:cNvPr id="53278" name="Text Box 59"/>
            <p:cNvSpPr txBox="1">
              <a:spLocks noChangeArrowheads="1"/>
            </p:cNvSpPr>
            <p:nvPr/>
          </p:nvSpPr>
          <p:spPr bwMode="auto">
            <a:xfrm>
              <a:off x="5645" y="2954"/>
              <a:ext cx="1252" cy="408"/>
            </a:xfrm>
            <a:prstGeom prst="rect">
              <a:avLst/>
            </a:prstGeom>
            <a:noFill/>
            <a:ln w="9525">
              <a:noFill/>
              <a:miter lim="800000"/>
              <a:headEnd/>
              <a:tailEnd/>
            </a:ln>
          </p:spPr>
          <p:txBody>
            <a:bodyPr/>
            <a:lstStyle/>
            <a:p>
              <a:pPr algn="just"/>
              <a:r>
                <a:rPr lang="en-US" altLang="zh-CN" sz="900">
                  <a:latin typeface="Times New Roman" pitchFamily="18" charset="0"/>
                </a:rPr>
                <a:t>Waiting List</a:t>
              </a:r>
              <a:endParaRPr lang="en-US" altLang="zh-CN"/>
            </a:p>
          </p:txBody>
        </p:sp>
        <p:sp>
          <p:nvSpPr>
            <p:cNvPr id="53279" name="Line 60"/>
            <p:cNvSpPr>
              <a:spLocks noChangeShapeType="1"/>
            </p:cNvSpPr>
            <p:nvPr/>
          </p:nvSpPr>
          <p:spPr bwMode="auto">
            <a:xfrm flipH="1">
              <a:off x="4079" y="3090"/>
              <a:ext cx="1410" cy="2"/>
            </a:xfrm>
            <a:prstGeom prst="line">
              <a:avLst/>
            </a:prstGeom>
            <a:noFill/>
            <a:ln w="9525">
              <a:solidFill>
                <a:srgbClr val="000000"/>
              </a:solidFill>
              <a:round/>
              <a:headEnd/>
              <a:tailEnd type="triangle" w="med" len="med"/>
            </a:ln>
          </p:spPr>
          <p:txBody>
            <a:bodyPr/>
            <a:lstStyle/>
            <a:p>
              <a:endParaRPr lang="zh-CN" altLang="en-US"/>
            </a:p>
          </p:txBody>
        </p:sp>
        <p:sp>
          <p:nvSpPr>
            <p:cNvPr id="53280" name="Text Box 61"/>
            <p:cNvSpPr txBox="1">
              <a:spLocks noChangeArrowheads="1"/>
            </p:cNvSpPr>
            <p:nvPr/>
          </p:nvSpPr>
          <p:spPr bwMode="auto">
            <a:xfrm>
              <a:off x="2671" y="5628"/>
              <a:ext cx="5478" cy="470"/>
            </a:xfrm>
            <a:prstGeom prst="rect">
              <a:avLst/>
            </a:prstGeom>
            <a:solidFill>
              <a:srgbClr val="FFFFFF"/>
            </a:solidFill>
            <a:ln w="9525">
              <a:noFill/>
              <a:miter lim="800000"/>
              <a:headEnd/>
              <a:tailEnd/>
            </a:ln>
          </p:spPr>
          <p:txBody>
            <a:bodyPr/>
            <a:lstStyle/>
            <a:p>
              <a:pPr algn="ctr"/>
              <a:r>
                <a:rPr lang="en-US" altLang="zh-CN" sz="900" b="1">
                  <a:latin typeface="Times New Roman" pitchFamily="18" charset="0"/>
                </a:rPr>
                <a:t>Figu</a:t>
              </a:r>
              <a:r>
                <a:rPr lang="en-US" altLang="zh-CN" sz="1000" b="1">
                  <a:latin typeface="Times New Roman" pitchFamily="18" charset="0"/>
                </a:rPr>
                <a:t>re 2. Waiting List</a:t>
              </a:r>
              <a:endParaRPr lang="en-US" altLang="zh-CN"/>
            </a:p>
          </p:txBody>
        </p:sp>
      </p:grpSp>
      <p:sp>
        <p:nvSpPr>
          <p:cNvPr id="53252" name="Text Box 34"/>
          <p:cNvSpPr txBox="1">
            <a:spLocks noChangeArrowheads="1"/>
          </p:cNvSpPr>
          <p:nvPr/>
        </p:nvSpPr>
        <p:spPr bwMode="auto">
          <a:xfrm>
            <a:off x="9169400" y="2095500"/>
            <a:ext cx="336550" cy="366713"/>
          </a:xfrm>
          <a:prstGeom prst="rect">
            <a:avLst/>
          </a:prstGeom>
          <a:noFill/>
          <a:ln w="9525">
            <a:noFill/>
            <a:miter lim="800000"/>
            <a:headEnd/>
            <a:tailEnd/>
          </a:ln>
        </p:spPr>
        <p:txBody>
          <a:bodyPr wrap="none">
            <a:spAutoFit/>
          </a:bodyPr>
          <a:lstStyle/>
          <a:p>
            <a:r>
              <a:rPr lang="en-US" altLang="zh-CN"/>
              <a:t>A</a:t>
            </a:r>
          </a:p>
        </p:txBody>
      </p:sp>
      <p:sp>
        <p:nvSpPr>
          <p:cNvPr id="53253" name="Text Box 35"/>
          <p:cNvSpPr txBox="1">
            <a:spLocks noChangeArrowheads="1"/>
          </p:cNvSpPr>
          <p:nvPr/>
        </p:nvSpPr>
        <p:spPr bwMode="auto">
          <a:xfrm>
            <a:off x="6746875" y="2598738"/>
            <a:ext cx="336550" cy="366712"/>
          </a:xfrm>
          <a:prstGeom prst="rect">
            <a:avLst/>
          </a:prstGeom>
          <a:noFill/>
          <a:ln w="9525">
            <a:noFill/>
            <a:miter lim="800000"/>
            <a:headEnd/>
            <a:tailEnd/>
          </a:ln>
        </p:spPr>
        <p:txBody>
          <a:bodyPr wrap="none">
            <a:spAutoFit/>
          </a:bodyPr>
          <a:lstStyle/>
          <a:p>
            <a:r>
              <a:rPr lang="en-US" altLang="zh-CN"/>
              <a:t>B</a:t>
            </a:r>
          </a:p>
        </p:txBody>
      </p:sp>
      <p:sp>
        <p:nvSpPr>
          <p:cNvPr id="53254" name="Text Box 36"/>
          <p:cNvSpPr txBox="1">
            <a:spLocks noChangeArrowheads="1"/>
          </p:cNvSpPr>
          <p:nvPr/>
        </p:nvSpPr>
        <p:spPr bwMode="auto">
          <a:xfrm>
            <a:off x="2214563" y="2166938"/>
            <a:ext cx="349250" cy="366712"/>
          </a:xfrm>
          <a:prstGeom prst="rect">
            <a:avLst/>
          </a:prstGeom>
          <a:noFill/>
          <a:ln w="9525">
            <a:noFill/>
            <a:miter lim="800000"/>
            <a:headEnd/>
            <a:tailEnd/>
          </a:ln>
        </p:spPr>
        <p:txBody>
          <a:bodyPr wrap="none">
            <a:spAutoFit/>
          </a:bodyPr>
          <a:lstStyle/>
          <a:p>
            <a:r>
              <a:rPr lang="en-US" altLang="zh-CN"/>
              <a:t>C</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Box 14"/>
          <p:cNvSpPr txBox="1">
            <a:spLocks noChangeArrowheads="1"/>
          </p:cNvSpPr>
          <p:nvPr/>
        </p:nvSpPr>
        <p:spPr bwMode="auto">
          <a:xfrm>
            <a:off x="798513" y="1035050"/>
            <a:ext cx="9898062" cy="4800600"/>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400" b="1">
                <a:solidFill>
                  <a:srgbClr val="CC0000"/>
                </a:solidFill>
                <a:latin typeface="Times New Roman" pitchFamily="18" charset="0"/>
              </a:rPr>
              <a:t>Block chain is decentralized ledger … for what?</a:t>
            </a:r>
          </a:p>
          <a:p>
            <a:pPr marL="742950" lvl="1" indent="-285750">
              <a:lnSpc>
                <a:spcPct val="150000"/>
              </a:lnSpc>
              <a:buFont typeface="Arial" charset="0"/>
              <a:buChar char="•"/>
            </a:pPr>
            <a:r>
              <a:rPr lang="en-US" altLang="zh-CN" sz="2000" b="1">
                <a:latin typeface="Times New Roman" pitchFamily="18" charset="0"/>
              </a:rPr>
              <a:t>Tow kinds of ledgers: payment ledger and trade ledger</a:t>
            </a:r>
          </a:p>
          <a:p>
            <a:pPr marL="1143000" lvl="2" indent="-228600">
              <a:lnSpc>
                <a:spcPct val="150000"/>
              </a:lnSpc>
              <a:buFont typeface="Arial" charset="0"/>
              <a:buChar char="•"/>
            </a:pPr>
            <a:r>
              <a:rPr lang="en-US" altLang="zh-CN" sz="2000">
                <a:latin typeface="Times New Roman" pitchFamily="18" charset="0"/>
              </a:rPr>
              <a:t>“Alice pays bob 10 dollars”. It is a payment.</a:t>
            </a:r>
            <a:endParaRPr lang="zh-CN" altLang="en-US" sz="2000">
              <a:latin typeface="Times New Roman" pitchFamily="18" charset="0"/>
            </a:endParaRPr>
          </a:p>
          <a:p>
            <a:pPr marL="1143000" lvl="2" indent="-228600">
              <a:lnSpc>
                <a:spcPct val="150000"/>
              </a:lnSpc>
              <a:buFont typeface="Arial" charset="0"/>
              <a:buChar char="•"/>
            </a:pPr>
            <a:r>
              <a:rPr lang="en-US" altLang="zh-CN" sz="2000">
                <a:latin typeface="Times New Roman" pitchFamily="18" charset="0"/>
              </a:rPr>
              <a:t>“</a:t>
            </a:r>
            <a:r>
              <a:rPr lang="en-US" altLang="zh-CN">
                <a:latin typeface="Times New Roman" pitchFamily="18" charset="0"/>
              </a:rPr>
              <a:t>Alice pays bob 10 dollars for 2 kilos of apples</a:t>
            </a:r>
            <a:r>
              <a:rPr lang="en-US" altLang="zh-CN" sz="2000">
                <a:latin typeface="Times New Roman" pitchFamily="18" charset="0"/>
              </a:rPr>
              <a:t>”. It is a trade.</a:t>
            </a:r>
          </a:p>
          <a:p>
            <a:pPr marL="285750" indent="-285750">
              <a:lnSpc>
                <a:spcPct val="150000"/>
              </a:lnSpc>
              <a:buFont typeface="Arial" charset="0"/>
              <a:buChar char="•"/>
            </a:pPr>
            <a:r>
              <a:rPr lang="en-US" altLang="zh-CN" sz="2400" b="1">
                <a:solidFill>
                  <a:srgbClr val="CC0000"/>
                </a:solidFill>
                <a:latin typeface="Times New Roman" pitchFamily="18" charset="0"/>
              </a:rPr>
              <a:t>Elements of a trade ledger</a:t>
            </a:r>
          </a:p>
          <a:p>
            <a:pPr marL="742950" lvl="1" indent="-285750">
              <a:lnSpc>
                <a:spcPct val="150000"/>
              </a:lnSpc>
              <a:buFont typeface="Arial" charset="0"/>
              <a:buChar char="•"/>
            </a:pPr>
            <a:r>
              <a:rPr lang="en-US" altLang="zh-CN" sz="2000" b="1">
                <a:latin typeface="Times New Roman" pitchFamily="18" charset="0"/>
              </a:rPr>
              <a:t>Value representation</a:t>
            </a:r>
            <a:r>
              <a:rPr lang="zh-CN" altLang="en-US">
                <a:latin typeface="Times New Roman" pitchFamily="18" charset="0"/>
              </a:rPr>
              <a:t>：</a:t>
            </a:r>
            <a:r>
              <a:rPr lang="en-US" altLang="zh-CN">
                <a:latin typeface="Times New Roman" pitchFamily="18" charset="0"/>
              </a:rPr>
              <a:t>Tokens – trinity of type id, price, and right set.</a:t>
            </a:r>
          </a:p>
          <a:p>
            <a:pPr marL="742950" lvl="1" indent="-285750">
              <a:lnSpc>
                <a:spcPct val="150000"/>
              </a:lnSpc>
              <a:buFont typeface="Arial" charset="0"/>
              <a:buChar char="•"/>
            </a:pPr>
            <a:r>
              <a:rPr lang="en-US" altLang="zh-CN" sz="2000" b="1">
                <a:latin typeface="Times New Roman" pitchFamily="18" charset="0"/>
              </a:rPr>
              <a:t>Transaction model</a:t>
            </a:r>
            <a:r>
              <a:rPr lang="zh-CN" altLang="en-US">
                <a:latin typeface="Times New Roman" pitchFamily="18" charset="0"/>
              </a:rPr>
              <a:t>：</a:t>
            </a:r>
            <a:r>
              <a:rPr lang="en-US" altLang="zh-CN">
                <a:latin typeface="Times New Roman" pitchFamily="18" charset="0"/>
              </a:rPr>
              <a:t>Extended UTXO model. A transaction has three sections: input, output, definition.</a:t>
            </a:r>
          </a:p>
          <a:p>
            <a:pPr marL="742950" lvl="1" indent="-285750">
              <a:lnSpc>
                <a:spcPct val="150000"/>
              </a:lnSpc>
              <a:buFont typeface="Arial" charset="0"/>
              <a:buChar char="•"/>
            </a:pPr>
            <a:r>
              <a:rPr lang="en-US" altLang="zh-CN" sz="2000" b="1">
                <a:latin typeface="Times New Roman" pitchFamily="18" charset="0"/>
              </a:rPr>
              <a:t>Validation</a:t>
            </a:r>
            <a:r>
              <a:rPr lang="zh-CN" altLang="en-US">
                <a:latin typeface="Times New Roman" pitchFamily="18" charset="0"/>
              </a:rPr>
              <a:t>：</a:t>
            </a:r>
            <a:r>
              <a:rPr lang="en-US" altLang="zh-CN">
                <a:latin typeface="Times New Roman" pitchFamily="18" charset="0"/>
              </a:rPr>
              <a:t>Nodes validate integrity of transactions.</a:t>
            </a:r>
            <a:endParaRPr lang="zh-CN" altLang="en-US">
              <a:latin typeface="Times New Roman" pitchFamily="18" charset="0"/>
            </a:endParaRPr>
          </a:p>
          <a:p>
            <a:pPr marL="1143000" lvl="2" indent="-228600">
              <a:lnSpc>
                <a:spcPct val="150000"/>
              </a:lnSpc>
              <a:buFont typeface="Arial" charset="0"/>
              <a:buChar char="•"/>
            </a:pPr>
            <a:endParaRPr lang="zh-CN" altLang="en-US" sz="2000">
              <a:latin typeface="Times New Roman" pitchFamily="18" charset="0"/>
            </a:endParaRPr>
          </a:p>
        </p:txBody>
      </p:sp>
      <p:grpSp>
        <p:nvGrpSpPr>
          <p:cNvPr id="16" name="组合 15"/>
          <p:cNvGrpSpPr>
            <a:grpSpLocks/>
          </p:cNvGrpSpPr>
          <p:nvPr/>
        </p:nvGrpSpPr>
        <p:grpSpPr bwMode="auto">
          <a:xfrm>
            <a:off x="0" y="265113"/>
            <a:ext cx="10482263" cy="957262"/>
            <a:chOff x="0" y="284774"/>
            <a:chExt cx="9021889" cy="956563"/>
          </a:xfrm>
        </p:grpSpPr>
        <p:sp>
          <p:nvSpPr>
            <p:cNvPr id="17" name="矩形 16"/>
            <p:cNvSpPr/>
            <p:nvPr/>
          </p:nvSpPr>
          <p:spPr>
            <a:xfrm>
              <a:off x="0" y="425958"/>
              <a:ext cx="434493"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TextBox 20"/>
            <p:cNvSpPr txBox="1"/>
            <p:nvPr/>
          </p:nvSpPr>
          <p:spPr>
            <a:xfrm>
              <a:off x="556097" y="284774"/>
              <a:ext cx="6196314" cy="640882"/>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latin typeface="Times New Roman" pitchFamily="18" charset="0"/>
                  <a:ea typeface="等线" pitchFamily="2" charset="-122"/>
                </a:rPr>
                <a:t>Supports a Variety of Applications</a:t>
              </a:r>
            </a:p>
          </p:txBody>
        </p:sp>
        <p:sp>
          <p:nvSpPr>
            <p:cNvPr id="54277" name="TextBox 37"/>
            <p:cNvSpPr txBox="1">
              <a:spLocks noChangeArrowheads="1"/>
            </p:cNvSpPr>
            <p:nvPr/>
          </p:nvSpPr>
          <p:spPr bwMode="auto">
            <a:xfrm>
              <a:off x="556097" y="873306"/>
              <a:ext cx="8465792"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10887075" cy="957262"/>
            <a:chOff x="0" y="284774"/>
            <a:chExt cx="9021889" cy="956563"/>
          </a:xfrm>
        </p:grpSpPr>
        <p:sp>
          <p:nvSpPr>
            <p:cNvPr id="17" name="矩形 16"/>
            <p:cNvSpPr/>
            <p:nvPr/>
          </p:nvSpPr>
          <p:spPr>
            <a:xfrm>
              <a:off x="0" y="425958"/>
              <a:ext cx="435440"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TextBox 20"/>
            <p:cNvSpPr txBox="1"/>
            <p:nvPr/>
          </p:nvSpPr>
          <p:spPr>
            <a:xfrm>
              <a:off x="556469" y="284774"/>
              <a:ext cx="6196135" cy="640882"/>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latin typeface="等线" pitchFamily="2" charset="-122"/>
                  <a:ea typeface="等线" pitchFamily="2" charset="-122"/>
                </a:rPr>
                <a:t>Extended UTXO Model</a:t>
              </a:r>
              <a:endParaRPr lang="zh-CN" altLang="en-US" sz="3600" b="1">
                <a:solidFill>
                  <a:srgbClr val="CC0000"/>
                </a:solidFill>
                <a:effectLst>
                  <a:outerShdw blurRad="38100" dist="38100" dir="2700000" algn="tl">
                    <a:srgbClr val="000000"/>
                  </a:outerShdw>
                </a:effectLst>
                <a:latin typeface="等线" pitchFamily="2" charset="-122"/>
                <a:ea typeface="等线" pitchFamily="2" charset="-122"/>
              </a:endParaRPr>
            </a:p>
          </p:txBody>
        </p:sp>
        <p:sp>
          <p:nvSpPr>
            <p:cNvPr id="56343" name="TextBox 37"/>
            <p:cNvSpPr txBox="1">
              <a:spLocks noChangeArrowheads="1"/>
            </p:cNvSpPr>
            <p:nvPr/>
          </p:nvSpPr>
          <p:spPr bwMode="auto">
            <a:xfrm>
              <a:off x="555828" y="873306"/>
              <a:ext cx="8466061"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graphicFrame>
        <p:nvGraphicFramePr>
          <p:cNvPr id="54308" name="Group 36"/>
          <p:cNvGraphicFramePr>
            <a:graphicFrameLocks noGrp="1"/>
          </p:cNvGraphicFramePr>
          <p:nvPr/>
        </p:nvGraphicFramePr>
        <p:xfrm>
          <a:off x="844550" y="1084263"/>
          <a:ext cx="10126663" cy="1857375"/>
        </p:xfrm>
        <a:graphic>
          <a:graphicData uri="http://schemas.openxmlformats.org/drawingml/2006/table">
            <a:tbl>
              <a:tblPr/>
              <a:tblGrid>
                <a:gridCol w="3376613"/>
                <a:gridCol w="2663825"/>
                <a:gridCol w="4086225"/>
              </a:tblGrid>
              <a:tr h="5778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2400" b="1" i="0" u="none" strike="noStrike" cap="none" normalizeH="0" baseline="0" smtClean="0">
                          <a:ln>
                            <a:noFill/>
                          </a:ln>
                          <a:solidFill>
                            <a:schemeClr val="tx1"/>
                          </a:solidFill>
                          <a:effectLst/>
                          <a:latin typeface="等线" pitchFamily="2" charset="-122"/>
                          <a:ea typeface="等线" pitchFamily="2" charset="-122"/>
                        </a:rPr>
                        <a:t>Inputs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2400" b="1" i="0" u="none" strike="noStrike" cap="none" normalizeH="0" baseline="0" smtClean="0">
                          <a:ln>
                            <a:noFill/>
                          </a:ln>
                          <a:solidFill>
                            <a:schemeClr val="tx1"/>
                          </a:solidFill>
                          <a:effectLst/>
                          <a:latin typeface="等线" pitchFamily="2" charset="-122"/>
                          <a:ea typeface="等线" pitchFamily="2" charset="-122"/>
                        </a:rPr>
                        <a:t>Definitions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2400" b="1" i="0" u="none" strike="noStrike" cap="none" normalizeH="0" baseline="0" smtClean="0">
                          <a:ln>
                            <a:noFill/>
                          </a:ln>
                          <a:solidFill>
                            <a:schemeClr val="tx1"/>
                          </a:solidFill>
                          <a:effectLst/>
                          <a:latin typeface="等线" pitchFamily="2" charset="-122"/>
                          <a:ea typeface="等线" pitchFamily="2" charset="-122"/>
                        </a:rPr>
                        <a:t>Outputs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等线" pitchFamily="2" charset="-122"/>
                          <a:ea typeface="等线" pitchFamily="2" charset="-122"/>
                        </a:rPr>
                        <a:t>Outpoint (tx hash,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等线" pitchFamily="2" charset="-122"/>
                          <a:ea typeface="等线" pitchFamily="2" charset="-122"/>
                        </a:rPr>
                        <a:t>Type (right, right set, polygon, border)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等线" pitchFamily="2" charset="-122"/>
                          <a:ea typeface="等线" pitchFamily="2" charset="-122"/>
                        </a:rPr>
                        <a:t>Token (trinity: type, price, right set)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等线" pitchFamily="2" charset="-122"/>
                          <a:ea typeface="等线" pitchFamily="2" charset="-122"/>
                        </a:rPr>
                        <a:t>Signature (not needed if added by contract exec.)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等线" pitchFamily="2" charset="-122"/>
                          <a:ea typeface="等线" pitchFamily="2" charset="-122"/>
                        </a:rPr>
                        <a:t>Content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等线" pitchFamily="2" charset="-122"/>
                          <a:ea typeface="等线" pitchFamily="2" charset="-122"/>
                        </a:rPr>
                        <a:t>Script (lock script for regular address or a contract call script)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40" name="TextBox 14"/>
          <p:cNvSpPr txBox="1">
            <a:spLocks noChangeArrowheads="1"/>
          </p:cNvSpPr>
          <p:nvPr/>
        </p:nvSpPr>
        <p:spPr bwMode="auto">
          <a:xfrm>
            <a:off x="842963" y="2982913"/>
            <a:ext cx="9898062" cy="3438525"/>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000" b="1">
                <a:solidFill>
                  <a:srgbClr val="A50021"/>
                </a:solidFill>
              </a:rPr>
              <a:t>Validation</a:t>
            </a:r>
          </a:p>
          <a:p>
            <a:pPr marL="742950" lvl="1" indent="-285750">
              <a:lnSpc>
                <a:spcPct val="150000"/>
              </a:lnSpc>
              <a:buFont typeface="Arial" charset="0"/>
              <a:buChar char="•"/>
            </a:pPr>
            <a:r>
              <a:rPr lang="en-US" altLang="zh-CN">
                <a:latin typeface="Times New Roman" pitchFamily="18" charset="0"/>
              </a:rPr>
              <a:t>Integrity: total outputs matches total inputs</a:t>
            </a:r>
          </a:p>
          <a:p>
            <a:pPr marL="742950" lvl="1" indent="-285750">
              <a:lnSpc>
                <a:spcPct val="150000"/>
              </a:lnSpc>
              <a:buFont typeface="Arial" charset="0"/>
              <a:buChar char="•"/>
            </a:pPr>
            <a:r>
              <a:rPr lang="en-US" altLang="zh-CN">
                <a:latin typeface="Times New Roman" pitchFamily="18" charset="0"/>
              </a:rPr>
              <a:t>Split and classify inputs and outputs by token type and rights. For every class, the sum of inputs equals to the sum of outputs.</a:t>
            </a:r>
          </a:p>
          <a:p>
            <a:pPr marL="285750" indent="-285750">
              <a:lnSpc>
                <a:spcPct val="150000"/>
              </a:lnSpc>
              <a:buFont typeface="Arial" charset="0"/>
              <a:buChar char="•"/>
            </a:pPr>
            <a:r>
              <a:rPr lang="en-US" altLang="zh-CN">
                <a:latin typeface="Times New Roman" pitchFamily="18" charset="0"/>
              </a:rPr>
              <a:t>Allow exchange among different type values</a:t>
            </a:r>
            <a:endParaRPr lang="en-US" altLang="zh-CN">
              <a:latin typeface="Times New Roman" pitchFamily="18" charset="0"/>
              <a:ea typeface="仿宋_GB2312"/>
              <a:cs typeface="仿宋_GB2312"/>
            </a:endParaRPr>
          </a:p>
          <a:p>
            <a:pPr marL="285750" indent="-285750">
              <a:lnSpc>
                <a:spcPct val="150000"/>
              </a:lnSpc>
              <a:buFont typeface="Arial" charset="0"/>
              <a:buChar char="•"/>
            </a:pPr>
            <a:r>
              <a:rPr lang="en-US" altLang="zh-CN">
                <a:latin typeface="Times New Roman" pitchFamily="18" charset="0"/>
                <a:ea typeface="仿宋_GB2312"/>
                <a:cs typeface="仿宋_GB2312"/>
              </a:rPr>
              <a:t>User can define token rights in a way that nodes can process (split, merge).</a:t>
            </a:r>
          </a:p>
          <a:p>
            <a:pPr marL="285750" indent="-285750">
              <a:lnSpc>
                <a:spcPct val="150000"/>
              </a:lnSpc>
              <a:buFont typeface="Arial" charset="0"/>
              <a:buChar char="•"/>
            </a:pPr>
            <a:r>
              <a:rPr lang="en-US" altLang="zh-CN">
                <a:latin typeface="Times New Roman" pitchFamily="18" charset="0"/>
                <a:ea typeface="仿宋_GB2312"/>
                <a:cs typeface="仿宋_GB2312"/>
              </a:rPr>
              <a:t>Tokens may be divided/merged by their rights.</a:t>
            </a:r>
          </a:p>
          <a:p>
            <a:pPr marL="285750" indent="-285750">
              <a:lnSpc>
                <a:spcPct val="150000"/>
              </a:lnSpc>
              <a:buFont typeface="Arial" charset="0"/>
              <a:buChar char="•"/>
            </a:pPr>
            <a:r>
              <a:rPr lang="en-US" altLang="zh-CN">
                <a:latin typeface="Times New Roman" pitchFamily="18" charset="0"/>
                <a:ea typeface="仿宋_GB2312"/>
                <a:cs typeface="仿宋_GB2312"/>
              </a:rPr>
              <a:t>Powerful mechanism to support a wide range applications.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a:grpSpLocks/>
          </p:cNvGrpSpPr>
          <p:nvPr/>
        </p:nvGrpSpPr>
        <p:grpSpPr bwMode="auto">
          <a:xfrm>
            <a:off x="0" y="265113"/>
            <a:ext cx="11341100" cy="957262"/>
            <a:chOff x="0" y="284774"/>
            <a:chExt cx="11344689" cy="956560"/>
          </a:xfrm>
        </p:grpSpPr>
        <p:sp>
          <p:nvSpPr>
            <p:cNvPr id="3" name="矩形 2"/>
            <p:cNvSpPr/>
            <p:nvPr/>
          </p:nvSpPr>
          <p:spPr>
            <a:xfrm>
              <a:off x="0" y="425957"/>
              <a:ext cx="435113" cy="67102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TextBox 20"/>
            <p:cNvSpPr txBox="1"/>
            <p:nvPr/>
          </p:nvSpPr>
          <p:spPr>
            <a:xfrm>
              <a:off x="555801" y="284774"/>
              <a:ext cx="8095636" cy="640880"/>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latin typeface="等线" pitchFamily="2" charset="-122"/>
                  <a:ea typeface="等线" pitchFamily="2" charset="-122"/>
                  <a:sym typeface="+mn-ea"/>
                </a:rPr>
                <a:t>Land Token</a:t>
              </a:r>
              <a:endParaRPr lang="en-US" altLang="zh-CN" sz="3600" b="1">
                <a:solidFill>
                  <a:srgbClr val="CC0000"/>
                </a:solidFill>
                <a:effectLst>
                  <a:outerShdw blurRad="38100" dist="38100" dir="2700000" algn="tl">
                    <a:srgbClr val="000000"/>
                  </a:outerShdw>
                </a:effectLst>
                <a:latin typeface="等线" pitchFamily="2" charset="-122"/>
                <a:ea typeface="等线" pitchFamily="2" charset="-122"/>
              </a:endParaRPr>
            </a:p>
          </p:txBody>
        </p:sp>
        <p:sp>
          <p:nvSpPr>
            <p:cNvPr id="58373" name="TextBox 37"/>
            <p:cNvSpPr txBox="1">
              <a:spLocks noChangeArrowheads="1"/>
            </p:cNvSpPr>
            <p:nvPr/>
          </p:nvSpPr>
          <p:spPr bwMode="auto">
            <a:xfrm>
              <a:off x="555801" y="873304"/>
              <a:ext cx="10788888" cy="368030"/>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58370" name="TextBox 14"/>
          <p:cNvSpPr txBox="1">
            <a:spLocks noChangeArrowheads="1"/>
          </p:cNvSpPr>
          <p:nvPr/>
        </p:nvSpPr>
        <p:spPr bwMode="auto">
          <a:xfrm>
            <a:off x="809625" y="1004888"/>
            <a:ext cx="9898063" cy="5180012"/>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000" b="1">
                <a:solidFill>
                  <a:srgbClr val="CC0000"/>
                </a:solidFill>
                <a:latin typeface="Times New Roman" pitchFamily="18" charset="0"/>
              </a:rPr>
              <a:t>Polygons for Land</a:t>
            </a:r>
          </a:p>
          <a:p>
            <a:pPr marL="742950" lvl="1" indent="-285750">
              <a:lnSpc>
                <a:spcPct val="150000"/>
              </a:lnSpc>
              <a:buFont typeface="Arial" charset="0"/>
              <a:buChar char="•"/>
            </a:pPr>
            <a:r>
              <a:rPr lang="en-US" altLang="zh-CN" sz="1600">
                <a:latin typeface="Times New Roman" pitchFamily="18" charset="0"/>
              </a:rPr>
              <a:t>In </a:t>
            </a:r>
            <a:r>
              <a:rPr lang="en-US" altLang="zh-CN">
                <a:latin typeface="Times New Roman" pitchFamily="18" charset="0"/>
              </a:rPr>
              <a:t>Ω chain token can be a polygon.</a:t>
            </a:r>
          </a:p>
          <a:p>
            <a:pPr marL="1143000" lvl="2" indent="-228600">
              <a:lnSpc>
                <a:spcPct val="150000"/>
              </a:lnSpc>
              <a:buFont typeface="Arial" charset="0"/>
              <a:buChar char="•"/>
            </a:pPr>
            <a:r>
              <a:rPr lang="en-US" altLang="zh-CN" sz="1600">
                <a:latin typeface="Times New Roman" pitchFamily="18" charset="0"/>
              </a:rPr>
              <a:t>Define coordinates, edges, and shapes of polygon in definition section.</a:t>
            </a:r>
          </a:p>
          <a:p>
            <a:pPr marL="1143000" lvl="2" indent="-228600">
              <a:lnSpc>
                <a:spcPct val="150000"/>
              </a:lnSpc>
              <a:buFont typeface="Arial" charset="0"/>
              <a:buChar char="•"/>
            </a:pPr>
            <a:r>
              <a:rPr lang="en-US" altLang="zh-CN" sz="1600">
                <a:latin typeface="Times New Roman" pitchFamily="18" charset="0"/>
              </a:rPr>
              <a:t>Hash of polygon definition as price of token trinity</a:t>
            </a:r>
          </a:p>
          <a:p>
            <a:pPr marL="1143000" lvl="2" indent="-228600">
              <a:lnSpc>
                <a:spcPct val="150000"/>
              </a:lnSpc>
              <a:buFont typeface="Arial" charset="0"/>
              <a:buChar char="•"/>
            </a:pPr>
            <a:r>
              <a:rPr lang="en-US" altLang="zh-CN" sz="1600">
                <a:latin typeface="Times New Roman" pitchFamily="18" charset="0"/>
              </a:rPr>
              <a:t>Also have a right set</a:t>
            </a:r>
          </a:p>
          <a:p>
            <a:pPr marL="742950" lvl="1" indent="-285750">
              <a:lnSpc>
                <a:spcPct val="150000"/>
              </a:lnSpc>
              <a:buFont typeface="Arial" charset="0"/>
              <a:buChar char="•"/>
            </a:pPr>
            <a:r>
              <a:rPr lang="en-US" altLang="zh-CN" sz="1600">
                <a:latin typeface="Times New Roman" pitchFamily="18" charset="0"/>
              </a:rPr>
              <a:t>Use polygon to represent land</a:t>
            </a:r>
          </a:p>
          <a:p>
            <a:pPr marL="1143000" lvl="2" indent="-228600">
              <a:lnSpc>
                <a:spcPct val="150000"/>
              </a:lnSpc>
              <a:buFont typeface="Arial" charset="0"/>
              <a:buChar char="•"/>
            </a:pPr>
            <a:r>
              <a:rPr lang="en-US" altLang="zh-CN" sz="1600">
                <a:latin typeface="Times New Roman" pitchFamily="18" charset="0"/>
              </a:rPr>
              <a:t>There is one polygon token representing the entire earth surface in the genesis block. Every other land token</a:t>
            </a:r>
            <a:r>
              <a:rPr lang="en-US" altLang="zh-CN"/>
              <a:t> </a:t>
            </a:r>
            <a:r>
              <a:rPr lang="en-US" altLang="zh-CN" sz="1600">
                <a:latin typeface="Times New Roman" pitchFamily="18" charset="0"/>
              </a:rPr>
              <a:t>has to be split from this global polygon token.</a:t>
            </a:r>
          </a:p>
          <a:p>
            <a:pPr marL="285750" indent="-285750">
              <a:lnSpc>
                <a:spcPct val="150000"/>
              </a:lnSpc>
              <a:buFont typeface="Arial" charset="0"/>
              <a:buChar char="•"/>
            </a:pPr>
            <a:r>
              <a:rPr lang="en-US" altLang="zh-CN" b="1">
                <a:solidFill>
                  <a:srgbClr val="CC0000"/>
                </a:solidFill>
              </a:rPr>
              <a:t>Transaction processing</a:t>
            </a:r>
            <a:endParaRPr lang="en-US" altLang="zh-CN" sz="1600">
              <a:latin typeface="Times New Roman" pitchFamily="18" charset="0"/>
            </a:endParaRPr>
          </a:p>
          <a:p>
            <a:pPr marL="742950" lvl="1" indent="-285750">
              <a:lnSpc>
                <a:spcPct val="150000"/>
              </a:lnSpc>
              <a:buFont typeface="Arial" charset="0"/>
              <a:buChar char="•"/>
            </a:pPr>
            <a:r>
              <a:rPr lang="en-US" altLang="zh-CN" sz="1600">
                <a:latin typeface="Times New Roman" pitchFamily="18" charset="0"/>
              </a:rPr>
              <a:t>Node verifies polygon transaction to ensure when polygons are split or merged, there is no duplication or missing land. Therefore, every polygon token uniquely represents a piece of land without conflict with others.</a:t>
            </a:r>
          </a:p>
          <a:p>
            <a:pPr marL="285750" indent="-285750">
              <a:lnSpc>
                <a:spcPct val="150000"/>
              </a:lnSpc>
              <a:buFont typeface="Arial" charset="0"/>
              <a:buChar char="•"/>
            </a:pPr>
            <a:r>
              <a:rPr lang="en-US" altLang="zh-CN">
                <a:solidFill>
                  <a:srgbClr val="FF0000"/>
                </a:solidFill>
              </a:rPr>
              <a:t>Applications beyond land registration</a:t>
            </a:r>
          </a:p>
          <a:p>
            <a:pPr marL="742950" lvl="1" indent="-285750">
              <a:lnSpc>
                <a:spcPct val="150000"/>
              </a:lnSpc>
              <a:buFont typeface="Arial" charset="0"/>
              <a:buChar char="•"/>
            </a:pPr>
            <a:r>
              <a:rPr lang="en-US" altLang="zh-CN">
                <a:latin typeface="Times New Roman" pitchFamily="18" charset="0"/>
              </a:rPr>
              <a:t>Land circulation, agricultural product sourcing, land related games such as monopoly …</a:t>
            </a:r>
            <a:endParaRPr lang="en-US" altLang="zh-CN" sz="1600">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23875" y="0"/>
            <a:ext cx="4419600" cy="6902450"/>
          </a:xfrm>
          <a:prstGeom prst="rect">
            <a:avLst/>
          </a:prstGeom>
          <a:gradFill>
            <a:gsLst>
              <a:gs pos="0">
                <a:schemeClr val="accent5">
                  <a:lumMod val="75000"/>
                </a:schemeClr>
              </a:gs>
              <a:gs pos="100000">
                <a:srgbClr val="0070C0">
                  <a:alpha val="31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方正黑体简体" panose="03000509000000000000" pitchFamily="2" charset="-122"/>
              <a:ea typeface="方正黑体简体" panose="03000509000000000000" pitchFamily="2" charset="-122"/>
            </a:endParaRPr>
          </a:p>
        </p:txBody>
      </p:sp>
      <p:sp>
        <p:nvSpPr>
          <p:cNvPr id="2" name="Text Placeholder 2"/>
          <p:cNvSpPr>
            <a:spLocks noGrp="1"/>
          </p:cNvSpPr>
          <p:nvPr/>
        </p:nvSpPr>
        <p:spPr bwMode="auto">
          <a:xfrm>
            <a:off x="1106488" y="2630488"/>
            <a:ext cx="3254375" cy="561975"/>
          </a:xfrm>
          <a:prstGeom prst="rect">
            <a:avLst/>
          </a:prstGeom>
          <a:noFill/>
          <a:ln w="9525">
            <a:noFill/>
            <a:miter lim="800000"/>
            <a:headEnd/>
            <a:tailEnd/>
          </a:ln>
        </p:spPr>
        <p:txBody>
          <a:bodyPr lIns="0" tIns="40504" rIns="0" bIns="40504"/>
          <a:lstStyle/>
          <a:p>
            <a:pPr algn="dist" defTabSz="403225">
              <a:lnSpc>
                <a:spcPct val="120000"/>
              </a:lnSpc>
              <a:buFont typeface="Arial" charset="0"/>
              <a:buNone/>
            </a:pPr>
            <a:r>
              <a:rPr lang="en-US" altLang="zh-CN" sz="5300" b="1">
                <a:solidFill>
                  <a:schemeClr val="bg1"/>
                </a:solidFill>
                <a:latin typeface="等线 Light" pitchFamily="2" charset="-122"/>
                <a:ea typeface="等线 Light" pitchFamily="2" charset="-122"/>
                <a:cs typeface="等线" pitchFamily="2" charset="-122"/>
                <a:sym typeface="+mn-lt"/>
              </a:rPr>
              <a:t>Thanks</a:t>
            </a:r>
          </a:p>
        </p:txBody>
      </p:sp>
      <p:sp>
        <p:nvSpPr>
          <p:cNvPr id="4" name="TextBox 29"/>
          <p:cNvSpPr txBox="1">
            <a:spLocks noChangeArrowheads="1"/>
          </p:cNvSpPr>
          <p:nvPr/>
        </p:nvSpPr>
        <p:spPr bwMode="auto">
          <a:xfrm>
            <a:off x="5089525" y="319088"/>
            <a:ext cx="6056313" cy="2468562"/>
          </a:xfrm>
          <a:prstGeom prst="rect">
            <a:avLst/>
          </a:prstGeom>
          <a:noFill/>
          <a:ln w="9525">
            <a:noFill/>
            <a:miter lim="800000"/>
            <a:headEnd/>
            <a:tailEnd/>
          </a:ln>
        </p:spPr>
        <p:txBody>
          <a:bodyPr lIns="0" tIns="0" rIns="0" bIns="0">
            <a:spAutoFit/>
          </a:bodyPr>
          <a:lstStyle/>
          <a:p>
            <a:pPr algn="just">
              <a:lnSpc>
                <a:spcPct val="150000"/>
              </a:lnSpc>
            </a:pPr>
            <a:endParaRPr lang="en-US" altLang="zh-CN">
              <a:solidFill>
                <a:srgbClr val="111111"/>
              </a:solidFill>
              <a:latin typeface="仿宋_GB2312"/>
              <a:ea typeface="仿宋_GB2312"/>
              <a:cs typeface="仿宋_GB2312"/>
              <a:sym typeface="Noto Sans S Chinese"/>
            </a:endParaRPr>
          </a:p>
          <a:p>
            <a:pPr algn="just">
              <a:lnSpc>
                <a:spcPct val="150000"/>
              </a:lnSpc>
            </a:pPr>
            <a:endParaRPr lang="en-US" altLang="zh-CN">
              <a:solidFill>
                <a:srgbClr val="111111"/>
              </a:solidFill>
              <a:latin typeface="仿宋_GB2312"/>
              <a:ea typeface="仿宋_GB2312"/>
              <a:cs typeface="仿宋_GB2312"/>
              <a:sym typeface="Noto Sans S Chinese"/>
            </a:endParaRPr>
          </a:p>
          <a:p>
            <a:pPr algn="just">
              <a:lnSpc>
                <a:spcPct val="150000"/>
              </a:lnSpc>
            </a:pPr>
            <a:r>
              <a:rPr lang="en-US" altLang="zh-CN" sz="2400">
                <a:solidFill>
                  <a:srgbClr val="111111"/>
                </a:solidFill>
                <a:latin typeface="仿宋_GB2312"/>
                <a:ea typeface="仿宋_GB2312"/>
                <a:cs typeface="仿宋_GB2312"/>
                <a:sym typeface="Noto Sans S Chinese"/>
              </a:rPr>
              <a:t>Hao Xu</a:t>
            </a:r>
          </a:p>
          <a:p>
            <a:pPr algn="just">
              <a:lnSpc>
                <a:spcPct val="150000"/>
              </a:lnSpc>
            </a:pPr>
            <a:r>
              <a:rPr lang="en-US" altLang="zh-CN" sz="2400">
                <a:solidFill>
                  <a:srgbClr val="111111"/>
                </a:solidFill>
                <a:latin typeface="仿宋_GB2312"/>
                <a:ea typeface="仿宋_GB2312"/>
                <a:cs typeface="仿宋_GB2312"/>
                <a:sym typeface="Noto Sans S Chinese"/>
              </a:rPr>
              <a:t>Email</a:t>
            </a:r>
            <a:r>
              <a:rPr lang="zh-CN" altLang="en-US" sz="2400">
                <a:solidFill>
                  <a:srgbClr val="111111"/>
                </a:solidFill>
                <a:latin typeface="仿宋_GB2312"/>
                <a:ea typeface="仿宋_GB2312"/>
                <a:cs typeface="仿宋_GB2312"/>
                <a:sym typeface="Noto Sans S Chinese"/>
              </a:rPr>
              <a:t>：</a:t>
            </a:r>
            <a:r>
              <a:rPr lang="en-US" altLang="zh-CN" sz="2400">
                <a:solidFill>
                  <a:srgbClr val="111111"/>
                </a:solidFill>
                <a:latin typeface="仿宋_GB2312"/>
                <a:ea typeface="仿宋_GB2312"/>
                <a:cs typeface="仿宋_GB2312"/>
                <a:sym typeface="Noto Sans S Chinese"/>
                <a:hlinkClick r:id="rId2"/>
              </a:rPr>
              <a:t>haohxu@yahoo.com</a:t>
            </a:r>
            <a:endParaRPr lang="en-US" altLang="zh-CN" sz="2400">
              <a:solidFill>
                <a:srgbClr val="111111"/>
              </a:solidFill>
              <a:latin typeface="仿宋_GB2312"/>
              <a:ea typeface="仿宋_GB2312"/>
              <a:cs typeface="仿宋_GB2312"/>
              <a:sym typeface="Noto Sans S Chinese"/>
            </a:endParaRPr>
          </a:p>
          <a:p>
            <a:pPr algn="just">
              <a:lnSpc>
                <a:spcPct val="150000"/>
              </a:lnSpc>
            </a:pPr>
            <a:r>
              <a:rPr lang="en-US" altLang="zh-CN" sz="2400">
                <a:solidFill>
                  <a:srgbClr val="111111"/>
                </a:solidFill>
                <a:latin typeface="仿宋_GB2312"/>
                <a:ea typeface="仿宋_GB2312"/>
                <a:cs typeface="仿宋_GB2312"/>
                <a:sym typeface="Noto Sans S Chinese"/>
              </a:rPr>
              <a:t>Wechat:</a:t>
            </a:r>
          </a:p>
        </p:txBody>
      </p:sp>
      <p:pic>
        <p:nvPicPr>
          <p:cNvPr id="63492" name="Picture 7"/>
          <p:cNvPicPr>
            <a:picLocks noChangeAspect="1" noChangeArrowheads="1"/>
          </p:cNvPicPr>
          <p:nvPr/>
        </p:nvPicPr>
        <p:blipFill>
          <a:blip r:embed="rId3"/>
          <a:srcRect/>
          <a:stretch>
            <a:fillRect/>
          </a:stretch>
        </p:blipFill>
        <p:spPr bwMode="auto">
          <a:xfrm>
            <a:off x="6478588" y="3021013"/>
            <a:ext cx="3328987" cy="327342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9018588" cy="957262"/>
            <a:chOff x="0" y="284774"/>
            <a:chExt cx="9021889" cy="956563"/>
          </a:xfrm>
        </p:grpSpPr>
        <p:sp>
          <p:nvSpPr>
            <p:cNvPr id="17" name="矩形 16"/>
            <p:cNvSpPr/>
            <p:nvPr/>
          </p:nvSpPr>
          <p:spPr>
            <a:xfrm>
              <a:off x="0" y="425958"/>
              <a:ext cx="435134"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724" name="TextBox 20"/>
            <p:cNvSpPr txBox="1">
              <a:spLocks noChangeArrowheads="1"/>
            </p:cNvSpPr>
            <p:nvPr/>
          </p:nvSpPr>
          <p:spPr bwMode="auto">
            <a:xfrm>
              <a:off x="555828" y="284774"/>
              <a:ext cx="6196692" cy="518733"/>
            </a:xfrm>
            <a:prstGeom prst="rect">
              <a:avLst/>
            </a:prstGeom>
            <a:noFill/>
            <a:ln w="9525">
              <a:noFill/>
              <a:miter lim="800000"/>
              <a:headEnd/>
              <a:tailEnd/>
            </a:ln>
          </p:spPr>
          <p:txBody>
            <a:bodyPr>
              <a:spAutoFit/>
            </a:bodyPr>
            <a:lstStyle/>
            <a:p>
              <a:pPr>
                <a:defRPr/>
              </a:pPr>
              <a:r>
                <a:rPr lang="en-US" altLang="zh-CN" sz="2800" b="1">
                  <a:solidFill>
                    <a:srgbClr val="CC0000"/>
                  </a:solidFill>
                  <a:effectLst>
                    <a:outerShdw blurRad="38100" dist="38100" dir="2700000" algn="tl">
                      <a:srgbClr val="000000"/>
                    </a:outerShdw>
                  </a:effectLst>
                </a:rPr>
                <a:t>Ω Chain Features</a:t>
              </a:r>
            </a:p>
          </p:txBody>
        </p:sp>
        <p:sp>
          <p:nvSpPr>
            <p:cNvPr id="30725" name="TextBox 37"/>
            <p:cNvSpPr txBox="1">
              <a:spLocks noChangeArrowheads="1"/>
            </p:cNvSpPr>
            <p:nvPr/>
          </p:nvSpPr>
          <p:spPr bwMode="auto">
            <a:xfrm>
              <a:off x="555828" y="873306"/>
              <a:ext cx="8466061"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30722" name="TextBox 14"/>
          <p:cNvSpPr txBox="1">
            <a:spLocks noChangeArrowheads="1"/>
          </p:cNvSpPr>
          <p:nvPr/>
        </p:nvSpPr>
        <p:spPr bwMode="auto">
          <a:xfrm>
            <a:off x="798513" y="820738"/>
            <a:ext cx="9898062" cy="4759325"/>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400" b="1">
                <a:solidFill>
                  <a:srgbClr val="FF0000"/>
                </a:solidFill>
                <a:latin typeface="Times New Roman" pitchFamily="18" charset="0"/>
                <a:ea typeface="仿宋_GB2312"/>
                <a:cs typeface="仿宋_GB2312"/>
              </a:rPr>
              <a:t>More secure and powerful smart contract scheme</a:t>
            </a:r>
          </a:p>
          <a:p>
            <a:pPr marL="742950" lvl="1" indent="-285750">
              <a:lnSpc>
                <a:spcPct val="150000"/>
              </a:lnSpc>
              <a:buFont typeface="Arial" charset="0"/>
              <a:buChar char="•"/>
            </a:pPr>
            <a:r>
              <a:rPr lang="en-US" altLang="zh-CN">
                <a:latin typeface="Times New Roman" pitchFamily="18" charset="0"/>
              </a:rPr>
              <a:t>Eliminate losses due to phishing, program bugs, misunderstandings in smart contract transactions.</a:t>
            </a:r>
          </a:p>
          <a:p>
            <a:pPr marL="742950" lvl="1" indent="-285750">
              <a:lnSpc>
                <a:spcPct val="150000"/>
              </a:lnSpc>
              <a:buFont typeface="Arial" charset="0"/>
              <a:buChar char="•"/>
            </a:pPr>
            <a:r>
              <a:rPr lang="en-US" altLang="zh-CN">
                <a:latin typeface="Times New Roman" pitchFamily="18" charset="0"/>
              </a:rPr>
              <a:t>Make it impossible to steal customer assets issued by smart contracts</a:t>
            </a:r>
            <a:endParaRPr lang="en-US" altLang="zh-CN" b="1">
              <a:latin typeface="Times New Roman" pitchFamily="18" charset="0"/>
              <a:ea typeface="仿宋_GB2312"/>
              <a:cs typeface="仿宋_GB2312"/>
            </a:endParaRPr>
          </a:p>
          <a:p>
            <a:pPr marL="285750" indent="-285750">
              <a:lnSpc>
                <a:spcPct val="150000"/>
              </a:lnSpc>
              <a:buFont typeface="Arial" charset="0"/>
              <a:buChar char="•"/>
            </a:pPr>
            <a:r>
              <a:rPr lang="en-US" altLang="zh-CN" sz="2400" b="1">
                <a:solidFill>
                  <a:srgbClr val="FF0000"/>
                </a:solidFill>
                <a:latin typeface="Times New Roman" pitchFamily="18" charset="0"/>
              </a:rPr>
              <a:t>Solved the block chain trilemma</a:t>
            </a:r>
            <a:endParaRPr lang="en-US" altLang="zh-CN" sz="2400" b="1">
              <a:solidFill>
                <a:srgbClr val="FF0000"/>
              </a:solidFill>
              <a:latin typeface="Times New Roman" pitchFamily="18" charset="0"/>
              <a:ea typeface="仿宋_GB2312"/>
              <a:cs typeface="仿宋_GB2312"/>
            </a:endParaRPr>
          </a:p>
          <a:p>
            <a:pPr marL="742950" lvl="1" indent="-285750">
              <a:lnSpc>
                <a:spcPct val="150000"/>
              </a:lnSpc>
              <a:buFont typeface="Arial" charset="0"/>
              <a:buChar char="•"/>
            </a:pPr>
            <a:r>
              <a:rPr lang="en-US" altLang="zh-CN">
                <a:latin typeface="Times New Roman" pitchFamily="18" charset="0"/>
              </a:rPr>
              <a:t>Solved block chain trilemma. 1000+ TPS without sacrifice in security or decentralism.</a:t>
            </a:r>
          </a:p>
          <a:p>
            <a:pPr marL="742950" lvl="1" indent="-285750">
              <a:lnSpc>
                <a:spcPct val="150000"/>
              </a:lnSpc>
              <a:buFont typeface="Arial" charset="0"/>
              <a:buChar char="•"/>
            </a:pPr>
            <a:r>
              <a:rPr lang="en-US" altLang="zh-CN">
                <a:latin typeface="Times New Roman" pitchFamily="18" charset="0"/>
              </a:rPr>
              <a:t>Low latency. A transaction recorded is a transaction finalized, within seconds</a:t>
            </a:r>
            <a:r>
              <a:rPr lang="en-US" altLang="zh-CN" b="1">
                <a:latin typeface="Times New Roman" pitchFamily="18" charset="0"/>
                <a:ea typeface="仿宋_GB2312"/>
                <a:cs typeface="仿宋_GB2312"/>
              </a:rPr>
              <a:t>.</a:t>
            </a:r>
          </a:p>
          <a:p>
            <a:pPr marL="285750" indent="-285750">
              <a:lnSpc>
                <a:spcPct val="150000"/>
              </a:lnSpc>
              <a:buFont typeface="Arial" charset="0"/>
              <a:buChar char="•"/>
            </a:pPr>
            <a:r>
              <a:rPr lang="en-US" altLang="zh-CN" sz="2400" b="1">
                <a:solidFill>
                  <a:srgbClr val="FF0000"/>
                </a:solidFill>
                <a:latin typeface="Times New Roman" pitchFamily="18" charset="0"/>
              </a:rPr>
              <a:t>Trade ledger for diverse forms of values</a:t>
            </a:r>
            <a:endParaRPr lang="en-US" altLang="zh-CN" sz="2400" b="1">
              <a:solidFill>
                <a:srgbClr val="FF0000"/>
              </a:solidFill>
              <a:latin typeface="Times New Roman" pitchFamily="18" charset="0"/>
              <a:ea typeface="仿宋_GB2312"/>
              <a:cs typeface="仿宋_GB2312"/>
            </a:endParaRPr>
          </a:p>
          <a:p>
            <a:pPr marL="742950" lvl="1" indent="-285750">
              <a:lnSpc>
                <a:spcPct val="150000"/>
              </a:lnSpc>
              <a:buFont typeface="Arial" charset="0"/>
              <a:buChar char="•"/>
            </a:pPr>
            <a:r>
              <a:rPr lang="en-US" altLang="zh-CN">
                <a:latin typeface="Times New Roman" pitchFamily="18" charset="0"/>
              </a:rPr>
              <a:t>Value is not just a number. It may have a meaning that the chain can operate on.</a:t>
            </a:r>
          </a:p>
          <a:p>
            <a:pPr marL="742950" lvl="1" indent="-285750">
              <a:lnSpc>
                <a:spcPct val="150000"/>
              </a:lnSpc>
              <a:buFont typeface="Arial" charset="0"/>
              <a:buChar char="•"/>
            </a:pPr>
            <a:r>
              <a:rPr lang="en-US" altLang="zh-CN">
                <a:latin typeface="Times New Roman" pitchFamily="18" charset="0"/>
              </a:rPr>
              <a:t>Transaction happens among different type values. Divisible token</a:t>
            </a:r>
            <a:r>
              <a:rPr lang="en-US" altLang="zh-CN" b="1">
                <a:latin typeface="Times New Roman" pitchFamily="18" charset="0"/>
                <a:ea typeface="仿宋_GB2312"/>
                <a:cs typeface="仿宋_GB2312"/>
              </a:rPr>
              <a:t>.</a:t>
            </a:r>
          </a:p>
          <a:p>
            <a:pPr marL="285750" indent="-285750">
              <a:lnSpc>
                <a:spcPct val="150000"/>
              </a:lnSpc>
              <a:buFont typeface="Arial" charset="0"/>
              <a:buChar char="•"/>
            </a:pPr>
            <a:r>
              <a:rPr lang="en-US" altLang="zh-CN" sz="2400" b="1">
                <a:solidFill>
                  <a:srgbClr val="FF0000"/>
                </a:solidFill>
                <a:latin typeface="Times New Roman" pitchFamily="18" charset="0"/>
              </a:rPr>
              <a:t>A true land block chain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9906000" cy="957262"/>
            <a:chOff x="0" y="284774"/>
            <a:chExt cx="9021889" cy="956563"/>
          </a:xfrm>
        </p:grpSpPr>
        <p:sp>
          <p:nvSpPr>
            <p:cNvPr id="17" name="矩形 16"/>
            <p:cNvSpPr/>
            <p:nvPr/>
          </p:nvSpPr>
          <p:spPr>
            <a:xfrm>
              <a:off x="0" y="425958"/>
              <a:ext cx="435191"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772" name="TextBox 20"/>
            <p:cNvSpPr txBox="1">
              <a:spLocks noChangeArrowheads="1"/>
            </p:cNvSpPr>
            <p:nvPr/>
          </p:nvSpPr>
          <p:spPr bwMode="auto">
            <a:xfrm>
              <a:off x="555193" y="284774"/>
              <a:ext cx="6196765" cy="518733"/>
            </a:xfrm>
            <a:prstGeom prst="rect">
              <a:avLst/>
            </a:prstGeom>
            <a:noFill/>
            <a:ln w="9525">
              <a:noFill/>
              <a:miter lim="800000"/>
              <a:headEnd/>
              <a:tailEnd/>
            </a:ln>
          </p:spPr>
          <p:txBody>
            <a:bodyPr>
              <a:spAutoFit/>
            </a:bodyPr>
            <a:lstStyle/>
            <a:p>
              <a:pPr>
                <a:defRPr/>
              </a:pPr>
              <a:r>
                <a:rPr lang="en-US" altLang="zh-CN" sz="2800" b="1">
                  <a:solidFill>
                    <a:srgbClr val="CC0000"/>
                  </a:solidFill>
                  <a:effectLst>
                    <a:outerShdw blurRad="38100" dist="38100" dir="2700000" algn="tl">
                      <a:srgbClr val="000000"/>
                    </a:outerShdw>
                  </a:effectLst>
                </a:rPr>
                <a:t>Smart Contract, a misconstrued term</a:t>
              </a:r>
            </a:p>
          </p:txBody>
        </p:sp>
        <p:sp>
          <p:nvSpPr>
            <p:cNvPr id="32773" name="TextBox 37"/>
            <p:cNvSpPr txBox="1">
              <a:spLocks noChangeArrowheads="1"/>
            </p:cNvSpPr>
            <p:nvPr/>
          </p:nvSpPr>
          <p:spPr bwMode="auto">
            <a:xfrm>
              <a:off x="555828" y="873306"/>
              <a:ext cx="8466061"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32770" name="TextBox 14"/>
          <p:cNvSpPr txBox="1">
            <a:spLocks noChangeArrowheads="1"/>
          </p:cNvSpPr>
          <p:nvPr/>
        </p:nvSpPr>
        <p:spPr bwMode="auto">
          <a:xfrm>
            <a:off x="798513" y="820738"/>
            <a:ext cx="9898062" cy="5219700"/>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400">
                <a:solidFill>
                  <a:srgbClr val="FF0000"/>
                </a:solidFill>
                <a:latin typeface="Times New Roman" pitchFamily="18" charset="0"/>
                <a:ea typeface="仿宋_GB2312"/>
                <a:cs typeface="仿宋_GB2312"/>
              </a:rPr>
              <a:t>Today’s smart contracts are not contracts in legal sense.</a:t>
            </a:r>
          </a:p>
          <a:p>
            <a:pPr marL="742950" lvl="1" indent="-285750">
              <a:lnSpc>
                <a:spcPct val="150000"/>
              </a:lnSpc>
              <a:buFont typeface="Arial" charset="0"/>
              <a:buChar char="•"/>
            </a:pPr>
            <a:r>
              <a:rPr lang="en-US" altLang="zh-CN" sz="1600">
                <a:latin typeface="Times New Roman" pitchFamily="18" charset="0"/>
                <a:ea typeface="仿宋_GB2312"/>
                <a:cs typeface="仿宋_GB2312"/>
              </a:rPr>
              <a:t>Legally, a contract is meet of minds. Parties must agree on one thing to have a contract. Today’s smart contracts do not allow user express his intent explicitly, let alone verifying it, thus there is no meet of minds.</a:t>
            </a:r>
          </a:p>
          <a:p>
            <a:pPr marL="742950" lvl="1" indent="-285750">
              <a:lnSpc>
                <a:spcPct val="150000"/>
              </a:lnSpc>
              <a:buFont typeface="Arial" charset="0"/>
              <a:buChar char="•"/>
            </a:pPr>
            <a:r>
              <a:rPr lang="en-US" altLang="zh-CN" sz="1600">
                <a:latin typeface="Times New Roman" pitchFamily="18" charset="0"/>
                <a:ea typeface="仿宋_GB2312"/>
                <a:cs typeface="仿宋_GB2312"/>
              </a:rPr>
              <a:t>Caller triggers a smart contract execution by sending certain amount of coins to a smart contract along with parameters that only the contract will understand. Node will accept the transaction as valid as long as the </a:t>
            </a:r>
            <a:r>
              <a:rPr lang="en-US" altLang="zh-CN" sz="1600">
                <a:latin typeface="Times New Roman" pitchFamily="18" charset="0"/>
              </a:rPr>
              <a:t>execution</a:t>
            </a:r>
            <a:r>
              <a:rPr lang="en-US" altLang="zh-CN"/>
              <a:t> </a:t>
            </a:r>
            <a:r>
              <a:rPr lang="en-US" altLang="zh-CN" sz="1600">
                <a:latin typeface="Times New Roman" pitchFamily="18" charset="0"/>
                <a:ea typeface="仿宋_GB2312"/>
                <a:cs typeface="仿宋_GB2312"/>
              </a:rPr>
              <a:t>returns successfully.</a:t>
            </a:r>
          </a:p>
          <a:p>
            <a:pPr marL="742950" lvl="1" indent="-285750">
              <a:lnSpc>
                <a:spcPct val="150000"/>
              </a:lnSpc>
              <a:buFont typeface="Arial" charset="0"/>
              <a:buChar char="•"/>
            </a:pPr>
            <a:r>
              <a:rPr lang="en-US" altLang="zh-CN" sz="1600">
                <a:latin typeface="Times New Roman" pitchFamily="18" charset="0"/>
                <a:ea typeface="仿宋_GB2312"/>
                <a:cs typeface="仿宋_GB2312"/>
              </a:rPr>
              <a:t>Customer may lose his assets due to phishing smart contracts, bugs in contract code, misunderstandings.</a:t>
            </a:r>
          </a:p>
          <a:p>
            <a:pPr marL="285750" indent="-285750">
              <a:lnSpc>
                <a:spcPct val="150000"/>
              </a:lnSpc>
              <a:buFont typeface="Arial" charset="0"/>
              <a:buChar char="•"/>
            </a:pPr>
            <a:r>
              <a:rPr lang="en-US" altLang="zh-CN" sz="2400">
                <a:solidFill>
                  <a:srgbClr val="FF0000"/>
                </a:solidFill>
                <a:latin typeface="Times New Roman" pitchFamily="18" charset="0"/>
                <a:ea typeface="仿宋_GB2312"/>
                <a:cs typeface="仿宋_GB2312"/>
              </a:rPr>
              <a:t>There is a severe security risk in </a:t>
            </a:r>
            <a:r>
              <a:rPr lang="en-US" altLang="zh-CN" sz="2400">
                <a:solidFill>
                  <a:srgbClr val="FF0000"/>
                </a:solidFill>
                <a:latin typeface="Times New Roman" pitchFamily="18" charset="0"/>
              </a:rPr>
              <a:t>letting smart contracts control and manage user assets</a:t>
            </a:r>
          </a:p>
          <a:p>
            <a:pPr marL="742950" lvl="1" indent="-285750">
              <a:lnSpc>
                <a:spcPct val="150000"/>
              </a:lnSpc>
              <a:buFont typeface="Arial" charset="0"/>
              <a:buChar char="•"/>
            </a:pPr>
            <a:r>
              <a:rPr lang="en-US" altLang="zh-CN">
                <a:latin typeface="Times New Roman" pitchFamily="18" charset="0"/>
                <a:ea typeface="仿宋_GB2312"/>
                <a:cs typeface="仿宋_GB2312"/>
              </a:rPr>
              <a:t>If there is a security flaw in smart contract code, customers could lose </a:t>
            </a:r>
            <a:r>
              <a:rPr lang="en-US" altLang="zh-CN">
                <a:latin typeface="Times New Roman" pitchFamily="18" charset="0"/>
              </a:rPr>
              <a:t>all</a:t>
            </a:r>
            <a:r>
              <a:rPr lang="en-US" altLang="zh-CN"/>
              <a:t> </a:t>
            </a:r>
            <a:r>
              <a:rPr lang="en-US" altLang="zh-CN">
                <a:latin typeface="Times New Roman" pitchFamily="18" charset="0"/>
                <a:ea typeface="仿宋_GB2312"/>
                <a:cs typeface="仿宋_GB2312"/>
              </a:rPr>
              <a:t>their assets. It has happened.</a:t>
            </a:r>
          </a:p>
          <a:p>
            <a:pPr marL="742950" lvl="1" indent="-285750">
              <a:lnSpc>
                <a:spcPct val="150000"/>
              </a:lnSpc>
              <a:buFont typeface="Arial" charset="0"/>
              <a:buChar char="•"/>
            </a:pPr>
            <a:r>
              <a:rPr lang="en-US" altLang="zh-CN">
                <a:latin typeface="Times New Roman" pitchFamily="18" charset="0"/>
                <a:ea typeface="仿宋_GB2312"/>
                <a:cs typeface="仿宋_GB2312"/>
              </a:rPr>
              <a:t>A malicious developer may deploy phishing smart contracts.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9018588" cy="957262"/>
            <a:chOff x="0" y="284774"/>
            <a:chExt cx="9021889" cy="956563"/>
          </a:xfrm>
        </p:grpSpPr>
        <p:sp>
          <p:nvSpPr>
            <p:cNvPr id="17" name="矩形 16"/>
            <p:cNvSpPr/>
            <p:nvPr/>
          </p:nvSpPr>
          <p:spPr>
            <a:xfrm>
              <a:off x="0" y="425958"/>
              <a:ext cx="435134"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TextBox 20"/>
            <p:cNvSpPr txBox="1"/>
            <p:nvPr/>
          </p:nvSpPr>
          <p:spPr>
            <a:xfrm>
              <a:off x="555828" y="284774"/>
              <a:ext cx="6196692" cy="640882"/>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rPr>
                <a:t>Ω </a:t>
              </a:r>
              <a:r>
                <a:rPr lang="en-US" altLang="zh-CN" sz="3600" b="1">
                  <a:solidFill>
                    <a:srgbClr val="CC0000"/>
                  </a:solidFill>
                  <a:effectLst>
                    <a:outerShdw blurRad="38100" dist="38100" dir="2700000" algn="tl">
                      <a:srgbClr val="000000"/>
                    </a:outerShdw>
                  </a:effectLst>
                  <a:latin typeface="等线" pitchFamily="2" charset="-122"/>
                  <a:ea typeface="等线" pitchFamily="2" charset="-122"/>
                </a:rPr>
                <a:t>Smart Contracts</a:t>
              </a:r>
            </a:p>
          </p:txBody>
        </p:sp>
        <p:sp>
          <p:nvSpPr>
            <p:cNvPr id="34821" name="TextBox 37"/>
            <p:cNvSpPr txBox="1">
              <a:spLocks noChangeArrowheads="1"/>
            </p:cNvSpPr>
            <p:nvPr/>
          </p:nvSpPr>
          <p:spPr bwMode="auto">
            <a:xfrm>
              <a:off x="555828" y="873306"/>
              <a:ext cx="8466061"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34818" name="TextBox 14"/>
          <p:cNvSpPr txBox="1">
            <a:spLocks noChangeArrowheads="1"/>
          </p:cNvSpPr>
          <p:nvPr/>
        </p:nvSpPr>
        <p:spPr bwMode="auto">
          <a:xfrm>
            <a:off x="733425" y="1147763"/>
            <a:ext cx="9898063" cy="5172075"/>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400" b="1">
                <a:solidFill>
                  <a:srgbClr val="A50021"/>
                </a:solidFill>
                <a:latin typeface="Times New Roman" pitchFamily="18" charset="0"/>
                <a:ea typeface="仿宋_GB2312"/>
                <a:cs typeface="仿宋_GB2312"/>
              </a:rPr>
              <a:t>Scheme</a:t>
            </a:r>
            <a:r>
              <a:rPr lang="en-US" altLang="zh-CN">
                <a:latin typeface="Times New Roman" pitchFamily="18" charset="0"/>
                <a:ea typeface="仿宋_GB2312"/>
                <a:cs typeface="仿宋_GB2312"/>
              </a:rPr>
              <a:t>: </a:t>
            </a:r>
          </a:p>
          <a:p>
            <a:pPr marL="742950" lvl="1" indent="-285750">
              <a:lnSpc>
                <a:spcPct val="150000"/>
              </a:lnSpc>
              <a:buFont typeface="Arial" charset="0"/>
              <a:buChar char="•"/>
            </a:pPr>
            <a:r>
              <a:rPr lang="en-US" altLang="zh-CN">
                <a:latin typeface="Times New Roman" pitchFamily="18" charset="0"/>
              </a:rPr>
              <a:t>User</a:t>
            </a:r>
            <a:r>
              <a:rPr lang="en-US" altLang="zh-CN"/>
              <a:t> </a:t>
            </a:r>
            <a:r>
              <a:rPr lang="en-US" altLang="zh-CN">
                <a:latin typeface="Times New Roman" pitchFamily="18" charset="0"/>
                <a:ea typeface="仿宋_GB2312"/>
                <a:cs typeface="仿宋_GB2312"/>
              </a:rPr>
              <a:t>explicitly states his expectations.</a:t>
            </a:r>
          </a:p>
          <a:p>
            <a:pPr marL="742950" lvl="1" indent="-285750">
              <a:lnSpc>
                <a:spcPct val="150000"/>
              </a:lnSpc>
              <a:buFont typeface="Arial" charset="0"/>
              <a:buChar char="•"/>
            </a:pPr>
            <a:r>
              <a:rPr lang="en-US" altLang="zh-CN">
                <a:latin typeface="Times New Roman" pitchFamily="18" charset="0"/>
                <a:ea typeface="仿宋_GB2312"/>
                <a:cs typeface="仿宋_GB2312"/>
              </a:rPr>
              <a:t>Smart contract tries to fulfill those expectations.</a:t>
            </a:r>
          </a:p>
          <a:p>
            <a:pPr marL="742950" lvl="1" indent="-285750">
              <a:lnSpc>
                <a:spcPct val="150000"/>
              </a:lnSpc>
              <a:buFont typeface="Arial" charset="0"/>
              <a:buChar char="•"/>
            </a:pPr>
            <a:r>
              <a:rPr lang="en-US" altLang="zh-CN">
                <a:latin typeface="Times New Roman" pitchFamily="18" charset="0"/>
                <a:ea typeface="仿宋_GB2312"/>
                <a:cs typeface="仿宋_GB2312"/>
              </a:rPr>
              <a:t>Nodes validate that the expectations are met. If not, the transaction is invalid.</a:t>
            </a:r>
            <a:endParaRPr lang="zh-CN" altLang="en-US">
              <a:latin typeface="Times New Roman" pitchFamily="18" charset="0"/>
              <a:ea typeface="仿宋_GB2312"/>
              <a:cs typeface="仿宋_GB2312"/>
            </a:endParaRPr>
          </a:p>
          <a:p>
            <a:pPr marL="285750" indent="-285750">
              <a:lnSpc>
                <a:spcPct val="150000"/>
              </a:lnSpc>
              <a:buFont typeface="Arial" charset="0"/>
              <a:buChar char="•"/>
            </a:pPr>
            <a:r>
              <a:rPr lang="en-US" altLang="zh-CN" sz="2400" b="1">
                <a:solidFill>
                  <a:srgbClr val="A50021"/>
                </a:solidFill>
                <a:latin typeface="Times New Roman" pitchFamily="18" charset="0"/>
              </a:rPr>
              <a:t>Expectation</a:t>
            </a:r>
            <a:r>
              <a:rPr lang="en-US" altLang="zh-CN" b="1">
                <a:latin typeface="Times New Roman" pitchFamily="18" charset="0"/>
              </a:rPr>
              <a:t>:</a:t>
            </a:r>
            <a:r>
              <a:rPr lang="en-US" altLang="zh-CN"/>
              <a:t> </a:t>
            </a:r>
            <a:r>
              <a:rPr lang="en-US" altLang="zh-CN">
                <a:latin typeface="Times New Roman" pitchFamily="18" charset="0"/>
              </a:rPr>
              <a:t>User submits a partial transaction including: inputs to satisfy what is to be paid to a contract, an output consists of a token as the value paid to the contract and a contract call script, outputs consists of tokens as the values the user expects to receive from the contract and script to designate himself as owner</a:t>
            </a:r>
            <a:r>
              <a:rPr lang="en-US" altLang="zh-CN"/>
              <a:t>.</a:t>
            </a:r>
          </a:p>
          <a:p>
            <a:pPr marL="285750" indent="-285750">
              <a:lnSpc>
                <a:spcPct val="150000"/>
              </a:lnSpc>
              <a:buFont typeface="Arial" charset="0"/>
              <a:buChar char="•"/>
            </a:pPr>
            <a:r>
              <a:rPr lang="en-US" altLang="zh-CN" sz="2400" b="1">
                <a:solidFill>
                  <a:srgbClr val="A50021"/>
                </a:solidFill>
                <a:latin typeface="Times New Roman" pitchFamily="18" charset="0"/>
              </a:rPr>
              <a:t>Fulfillment</a:t>
            </a:r>
            <a:r>
              <a:rPr lang="en-US" altLang="zh-CN" b="1">
                <a:latin typeface="Times New Roman" pitchFamily="18" charset="0"/>
              </a:rPr>
              <a:t>:</a:t>
            </a:r>
            <a:r>
              <a:rPr lang="en-US" altLang="zh-CN">
                <a:latin typeface="Times New Roman" pitchFamily="18" charset="0"/>
              </a:rPr>
              <a:t> During contract execution, contract adds input items to the transaction.</a:t>
            </a:r>
          </a:p>
          <a:p>
            <a:pPr marL="285750" indent="-285750">
              <a:lnSpc>
                <a:spcPct val="150000"/>
              </a:lnSpc>
              <a:buFont typeface="Arial" charset="0"/>
              <a:buChar char="•"/>
            </a:pPr>
            <a:r>
              <a:rPr lang="en-US" altLang="zh-CN" sz="2400" b="1">
                <a:solidFill>
                  <a:srgbClr val="A50021"/>
                </a:solidFill>
                <a:latin typeface="Times New Roman" pitchFamily="18" charset="0"/>
              </a:rPr>
              <a:t>Validation</a:t>
            </a:r>
            <a:r>
              <a:rPr lang="en-US" altLang="zh-CN" b="1">
                <a:latin typeface="Times New Roman" pitchFamily="18" charset="0"/>
              </a:rPr>
              <a:t>:</a:t>
            </a:r>
            <a:r>
              <a:rPr lang="en-US" altLang="zh-CN">
                <a:latin typeface="Times New Roman" pitchFamily="18" charset="0"/>
              </a:rPr>
              <a:t> Nodes verify integrity of transaction. i.e. whether the total inputs including those added by the contract matches the total outputs specified by the user.</a:t>
            </a:r>
            <a:endParaRPr lang="zh-CN" altLang="en-US">
              <a:solidFill>
                <a:srgbClr val="262626"/>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9018588" cy="957262"/>
            <a:chOff x="0" y="284774"/>
            <a:chExt cx="9021889" cy="956563"/>
          </a:xfrm>
        </p:grpSpPr>
        <p:sp>
          <p:nvSpPr>
            <p:cNvPr id="17" name="矩形 16"/>
            <p:cNvSpPr/>
            <p:nvPr/>
          </p:nvSpPr>
          <p:spPr>
            <a:xfrm>
              <a:off x="0" y="425958"/>
              <a:ext cx="435134"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TextBox 20"/>
            <p:cNvSpPr txBox="1"/>
            <p:nvPr/>
          </p:nvSpPr>
          <p:spPr>
            <a:xfrm>
              <a:off x="555828" y="284774"/>
              <a:ext cx="6196692" cy="518733"/>
            </a:xfrm>
            <a:prstGeom prst="rect">
              <a:avLst/>
            </a:prstGeom>
            <a:noFill/>
          </p:spPr>
          <p:txBody>
            <a:bodyPr>
              <a:spAutoFit/>
            </a:bodyPr>
            <a:lstStyle/>
            <a:p>
              <a:pPr>
                <a:defRPr/>
              </a:pPr>
              <a:r>
                <a:rPr lang="en-US" altLang="zh-CN" sz="2800" b="1">
                  <a:solidFill>
                    <a:srgbClr val="A50021"/>
                  </a:solidFill>
                  <a:effectLst>
                    <a:outerShdw blurRad="38100" dist="38100" dir="2700000" algn="tl">
                      <a:srgbClr val="000000"/>
                    </a:outerShdw>
                  </a:effectLst>
                  <a:latin typeface="Times New Roman" pitchFamily="18" charset="0"/>
                </a:rPr>
                <a:t>Ω Smart</a:t>
              </a:r>
              <a:r>
                <a:rPr lang="en-US" altLang="zh-CN" sz="2800" b="1">
                  <a:solidFill>
                    <a:srgbClr val="A50021"/>
                  </a:solidFill>
                  <a:latin typeface="Times New Roman" pitchFamily="18" charset="0"/>
                </a:rPr>
                <a:t> </a:t>
              </a:r>
              <a:r>
                <a:rPr lang="en-US" altLang="zh-CN" sz="2800" b="1">
                  <a:solidFill>
                    <a:srgbClr val="CC0000"/>
                  </a:solidFill>
                  <a:effectLst>
                    <a:outerShdw blurRad="38100" dist="38100" dir="2700000" algn="tl">
                      <a:srgbClr val="000000"/>
                    </a:outerShdw>
                  </a:effectLst>
                  <a:latin typeface="Times New Roman" pitchFamily="18" charset="0"/>
                  <a:ea typeface="等线" pitchFamily="2" charset="-122"/>
                </a:rPr>
                <a:t>Contract</a:t>
              </a:r>
              <a:endParaRPr lang="zh-CN" altLang="en-US" sz="2800" b="1">
                <a:solidFill>
                  <a:srgbClr val="CC0000"/>
                </a:solidFill>
                <a:effectLst>
                  <a:outerShdw blurRad="38100" dist="38100" dir="2700000" algn="tl">
                    <a:srgbClr val="000000"/>
                  </a:outerShdw>
                </a:effectLst>
                <a:latin typeface="Times New Roman" pitchFamily="18" charset="0"/>
                <a:ea typeface="等线" pitchFamily="2" charset="-122"/>
              </a:endParaRPr>
            </a:p>
          </p:txBody>
        </p:sp>
        <p:sp>
          <p:nvSpPr>
            <p:cNvPr id="36883" name="TextBox 37"/>
            <p:cNvSpPr txBox="1">
              <a:spLocks noChangeArrowheads="1"/>
            </p:cNvSpPr>
            <p:nvPr/>
          </p:nvSpPr>
          <p:spPr bwMode="auto">
            <a:xfrm>
              <a:off x="555828" y="873306"/>
              <a:ext cx="8466061"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36866" name="TextBox 14"/>
          <p:cNvSpPr txBox="1">
            <a:spLocks noChangeArrowheads="1"/>
          </p:cNvSpPr>
          <p:nvPr/>
        </p:nvSpPr>
        <p:spPr bwMode="auto">
          <a:xfrm>
            <a:off x="798513" y="820738"/>
            <a:ext cx="9898062" cy="4902200"/>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400" b="1">
                <a:latin typeface="Times New Roman" pitchFamily="18" charset="0"/>
                <a:ea typeface="仿宋_GB2312"/>
                <a:cs typeface="仿宋_GB2312"/>
              </a:rPr>
              <a:t>Today’s</a:t>
            </a:r>
            <a:r>
              <a:rPr lang="en-US" altLang="zh-CN" sz="2400" b="1">
                <a:latin typeface="仿宋_GB2312"/>
                <a:ea typeface="仿宋_GB2312"/>
                <a:cs typeface="仿宋_GB2312"/>
              </a:rPr>
              <a:t> Smart Contract</a:t>
            </a:r>
          </a:p>
          <a:p>
            <a:pPr marL="742950" lvl="1" indent="-285750">
              <a:lnSpc>
                <a:spcPct val="150000"/>
              </a:lnSpc>
              <a:buFont typeface="Arial" charset="0"/>
              <a:buChar char="•"/>
            </a:pPr>
            <a:r>
              <a:rPr lang="en-US" altLang="zh-CN">
                <a:solidFill>
                  <a:srgbClr val="FF0000"/>
                </a:solidFill>
                <a:latin typeface="Times New Roman" pitchFamily="18" charset="0"/>
                <a:ea typeface="仿宋_GB2312"/>
                <a:cs typeface="仿宋_GB2312"/>
              </a:rPr>
              <a:t>Sender.contract(coin, parameters).</a:t>
            </a:r>
            <a:r>
              <a:rPr lang="en-US" altLang="zh-CN">
                <a:latin typeface="Times New Roman" pitchFamily="18" charset="0"/>
                <a:ea typeface="仿宋_GB2312"/>
                <a:cs typeface="仿宋_GB2312"/>
              </a:rPr>
              <a:t> If executed successfully, the transaction is always recorded regardless whether the result is what Sender has expected.</a:t>
            </a:r>
          </a:p>
          <a:p>
            <a:pPr marL="742950" lvl="1" indent="-285750">
              <a:lnSpc>
                <a:spcPct val="150000"/>
              </a:lnSpc>
              <a:buFont typeface="Arial" charset="0"/>
              <a:buChar char="•"/>
            </a:pPr>
            <a:r>
              <a:rPr lang="en-US" altLang="zh-CN">
                <a:latin typeface="Times New Roman" pitchFamily="18" charset="0"/>
                <a:ea typeface="仿宋_GB2312"/>
                <a:cs typeface="仿宋_GB2312"/>
              </a:rPr>
              <a:t>Token given to Sender is kept in smart contract’s </a:t>
            </a:r>
            <a:r>
              <a:rPr lang="en-US" altLang="zh-CN">
                <a:latin typeface="Times New Roman" pitchFamily="18" charset="0"/>
              </a:rPr>
              <a:t>record </a:t>
            </a:r>
            <a:r>
              <a:rPr lang="en-US" altLang="zh-CN">
                <a:latin typeface="Times New Roman" pitchFamily="18" charset="0"/>
                <a:ea typeface="仿宋_GB2312"/>
                <a:cs typeface="仿宋_GB2312"/>
              </a:rPr>
              <a:t>, Sender has no direct control</a:t>
            </a:r>
            <a:endParaRPr lang="zh-CN" altLang="en-US">
              <a:latin typeface="Times New Roman" pitchFamily="18" charset="0"/>
              <a:ea typeface="仿宋_GB2312"/>
              <a:cs typeface="仿宋_GB2312"/>
            </a:endParaRPr>
          </a:p>
          <a:p>
            <a:pPr marL="1143000" lvl="2" indent="-228600">
              <a:lnSpc>
                <a:spcPct val="150000"/>
              </a:lnSpc>
              <a:buFont typeface="Arial" charset="0"/>
              <a:buChar char="•"/>
            </a:pPr>
            <a:r>
              <a:rPr lang="en-US" altLang="zh-CN">
                <a:latin typeface="Times New Roman" pitchFamily="18" charset="0"/>
              </a:rPr>
              <a:t>If Sender is to transfer token to others, he has to call the contract </a:t>
            </a:r>
          </a:p>
          <a:p>
            <a:pPr marL="285750" indent="-285750">
              <a:lnSpc>
                <a:spcPct val="150000"/>
              </a:lnSpc>
              <a:buFont typeface="Arial" charset="0"/>
              <a:buChar char="•"/>
            </a:pPr>
            <a:r>
              <a:rPr lang="en-US" altLang="zh-CN" sz="2400" b="1">
                <a:solidFill>
                  <a:srgbClr val="262626"/>
                </a:solidFill>
                <a:latin typeface="Times New Roman" pitchFamily="18" charset="0"/>
              </a:rPr>
              <a:t>Ω </a:t>
            </a:r>
            <a:r>
              <a:rPr lang="en-US" altLang="zh-CN" sz="2400" b="1">
                <a:solidFill>
                  <a:srgbClr val="262626"/>
                </a:solidFill>
                <a:latin typeface="Times New Roman" pitchFamily="18" charset="0"/>
                <a:ea typeface="仿宋_GB2312"/>
                <a:cs typeface="仿宋_GB2312"/>
              </a:rPr>
              <a:t>smart contract</a:t>
            </a:r>
            <a:endParaRPr lang="zh-CN" altLang="en-US" sz="2400" b="1">
              <a:solidFill>
                <a:srgbClr val="262626"/>
              </a:solidFill>
              <a:latin typeface="Times New Roman" pitchFamily="18" charset="0"/>
              <a:ea typeface="仿宋_GB2312"/>
              <a:cs typeface="仿宋_GB2312"/>
            </a:endParaRPr>
          </a:p>
          <a:p>
            <a:pPr marL="742950" lvl="1" indent="-285750">
              <a:lnSpc>
                <a:spcPct val="150000"/>
              </a:lnSpc>
              <a:buFont typeface="Arial" charset="0"/>
              <a:buChar char="•"/>
            </a:pPr>
            <a:r>
              <a:rPr lang="en-US" altLang="zh-CN">
                <a:solidFill>
                  <a:srgbClr val="262626"/>
                </a:solidFill>
                <a:latin typeface="Times New Roman" pitchFamily="18" charset="0"/>
              </a:rPr>
              <a:t>User submits a partial Tx (</a:t>
            </a:r>
            <a:r>
              <a:rPr lang="en-US" altLang="zh-CN">
                <a:solidFill>
                  <a:srgbClr val="0000FF"/>
                </a:solidFill>
                <a:latin typeface="Times New Roman" pitchFamily="18" charset="0"/>
              </a:rPr>
              <a:t>blue</a:t>
            </a:r>
            <a:r>
              <a:rPr lang="en-US" altLang="zh-CN">
                <a:solidFill>
                  <a:srgbClr val="262626"/>
                </a:solidFill>
                <a:latin typeface="Times New Roman" pitchFamily="18" charset="0"/>
              </a:rPr>
              <a:t>)</a:t>
            </a:r>
            <a:endParaRPr lang="zh-CN" altLang="en-US">
              <a:solidFill>
                <a:srgbClr val="262626"/>
              </a:solidFill>
              <a:latin typeface="Times New Roman" pitchFamily="18" charset="0"/>
            </a:endParaRPr>
          </a:p>
          <a:p>
            <a:pPr marL="742950" lvl="1" indent="-285750">
              <a:lnSpc>
                <a:spcPct val="150000"/>
              </a:lnSpc>
              <a:buFont typeface="Arial" charset="0"/>
              <a:buChar char="•"/>
            </a:pPr>
            <a:r>
              <a:rPr lang="en-US" altLang="zh-CN">
                <a:latin typeface="Times New Roman" pitchFamily="18" charset="0"/>
              </a:rPr>
              <a:t>Node executes contract call</a:t>
            </a:r>
          </a:p>
          <a:p>
            <a:pPr marL="742950" lvl="1" indent="-285750">
              <a:lnSpc>
                <a:spcPct val="150000"/>
              </a:lnSpc>
              <a:buFont typeface="Arial" charset="0"/>
              <a:buChar char="•"/>
            </a:pPr>
            <a:r>
              <a:rPr lang="en-US" altLang="zh-CN">
                <a:latin typeface="Times New Roman" pitchFamily="18" charset="0"/>
              </a:rPr>
              <a:t>Contract inserts input item (</a:t>
            </a:r>
            <a:r>
              <a:rPr lang="en-US" altLang="zh-CN">
                <a:solidFill>
                  <a:srgbClr val="A70514"/>
                </a:solidFill>
                <a:latin typeface="Times New Roman" pitchFamily="18" charset="0"/>
              </a:rPr>
              <a:t>red</a:t>
            </a:r>
            <a:r>
              <a:rPr lang="en-US" altLang="zh-CN">
                <a:latin typeface="Times New Roman" pitchFamily="18" charset="0"/>
              </a:rPr>
              <a:t>)</a:t>
            </a:r>
          </a:p>
          <a:p>
            <a:pPr marL="742950" lvl="1" indent="-285750">
              <a:lnSpc>
                <a:spcPct val="150000"/>
              </a:lnSpc>
              <a:buFont typeface="Arial" charset="0"/>
              <a:buChar char="•"/>
            </a:pPr>
            <a:r>
              <a:rPr lang="en-US" altLang="zh-CN">
                <a:latin typeface="Times New Roman" pitchFamily="18" charset="0"/>
              </a:rPr>
              <a:t>Node validate integrity of transaction</a:t>
            </a:r>
          </a:p>
          <a:p>
            <a:pPr marL="742950" lvl="1" indent="-285750">
              <a:lnSpc>
                <a:spcPct val="150000"/>
              </a:lnSpc>
              <a:buFont typeface="Arial" charset="0"/>
              <a:buChar char="•"/>
            </a:pPr>
            <a:r>
              <a:rPr lang="en-US" altLang="zh-CN">
                <a:latin typeface="Times New Roman" pitchFamily="18" charset="0"/>
              </a:rPr>
              <a:t>User receives UTXO outputs. Does not depend on a book kept by the contract.</a:t>
            </a:r>
          </a:p>
        </p:txBody>
      </p:sp>
      <p:graphicFrame>
        <p:nvGraphicFramePr>
          <p:cNvPr id="90134" name="Group 22"/>
          <p:cNvGraphicFramePr>
            <a:graphicFrameLocks noGrp="1"/>
          </p:cNvGraphicFramePr>
          <p:nvPr/>
        </p:nvGraphicFramePr>
        <p:xfrm>
          <a:off x="5275263" y="3514725"/>
          <a:ext cx="5580062" cy="1525588"/>
        </p:xfrm>
        <a:graphic>
          <a:graphicData uri="http://schemas.openxmlformats.org/drawingml/2006/table">
            <a:tbl>
              <a:tblPr/>
              <a:tblGrid>
                <a:gridCol w="2790825"/>
                <a:gridCol w="2789237"/>
              </a:tblGrid>
              <a:tr h="50800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2400" b="1" i="0" u="none" strike="noStrike" cap="none" normalizeH="0" baseline="0" smtClean="0">
                          <a:ln>
                            <a:noFill/>
                          </a:ln>
                          <a:solidFill>
                            <a:schemeClr val="tx1"/>
                          </a:solidFill>
                          <a:effectLst/>
                          <a:latin typeface="等线" pitchFamily="2" charset="-122"/>
                          <a:ea typeface="等线" pitchFamily="2" charset="-122"/>
                        </a:rPr>
                        <a:t>Inputs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2400" b="1" i="0" u="none" strike="noStrike" cap="none" normalizeH="0" baseline="0" smtClean="0">
                          <a:ln>
                            <a:noFill/>
                          </a:ln>
                          <a:solidFill>
                            <a:schemeClr val="tx1"/>
                          </a:solidFill>
                          <a:effectLst/>
                          <a:latin typeface="等线" pitchFamily="2" charset="-122"/>
                          <a:ea typeface="等线" pitchFamily="2" charset="-122"/>
                        </a:rPr>
                        <a:t>Outputs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2000" b="0" i="0" u="none" strike="noStrike" cap="none" normalizeH="0" baseline="0" smtClean="0">
                          <a:ln>
                            <a:noFill/>
                          </a:ln>
                          <a:solidFill>
                            <a:srgbClr val="0000FF"/>
                          </a:solidFill>
                          <a:effectLst/>
                          <a:latin typeface="等线" pitchFamily="2" charset="-122"/>
                          <a:ea typeface="等线" pitchFamily="2" charset="-122"/>
                        </a:rPr>
                        <a:t>UTXO</a:t>
                      </a:r>
                      <a:r>
                        <a:rPr kumimoji="0" lang="zh-CN" altLang="en-US" sz="2000" b="0" i="0" u="none" strike="noStrike" cap="none" normalizeH="0" baseline="0" smtClean="0">
                          <a:ln>
                            <a:noFill/>
                          </a:ln>
                          <a:solidFill>
                            <a:srgbClr val="0000FF"/>
                          </a:solidFill>
                          <a:effectLst/>
                          <a:latin typeface="等线" pitchFamily="2" charset="-122"/>
                          <a:ea typeface="等线" pitchFamily="2" charset="-122"/>
                        </a:rPr>
                        <a:t>（</a:t>
                      </a:r>
                      <a:r>
                        <a:rPr kumimoji="0" lang="en-US" altLang="zh-CN" sz="2000" b="0" i="0" u="none" strike="noStrike" cap="none" normalizeH="0" baseline="0" smtClean="0">
                          <a:ln>
                            <a:noFill/>
                          </a:ln>
                          <a:solidFill>
                            <a:srgbClr val="0000FF"/>
                          </a:solidFill>
                          <a:effectLst/>
                          <a:latin typeface="等线" pitchFamily="2" charset="-122"/>
                          <a:ea typeface="等线" pitchFamily="2" charset="-122"/>
                        </a:rPr>
                        <a:t>2ω</a:t>
                      </a:r>
                      <a:r>
                        <a:rPr kumimoji="0" lang="zh-CN" altLang="en-US" sz="2000" b="0" i="0" u="none" strike="noStrike" cap="none" normalizeH="0" baseline="0" smtClean="0">
                          <a:ln>
                            <a:noFill/>
                          </a:ln>
                          <a:solidFill>
                            <a:srgbClr val="0000FF"/>
                          </a:solidFill>
                          <a:effectLst/>
                          <a:latin typeface="等线" pitchFamily="2" charset="-122"/>
                          <a:ea typeface="等线" pitchFamily="2" charset="-122"/>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0" i="0" u="none" strike="noStrike" cap="none" normalizeH="0" baseline="0" smtClean="0">
                          <a:ln>
                            <a:noFill/>
                          </a:ln>
                          <a:solidFill>
                            <a:srgbClr val="0000FF"/>
                          </a:solidFill>
                          <a:effectLst/>
                          <a:latin typeface="等线" pitchFamily="2" charset="-122"/>
                          <a:ea typeface="等线" pitchFamily="2" charset="-122"/>
                        </a:rPr>
                        <a:t>2ω + Contract Script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2000" b="0" i="0" u="none" strike="noStrike" cap="none" normalizeH="0" baseline="0" smtClean="0">
                          <a:ln>
                            <a:noFill/>
                          </a:ln>
                          <a:solidFill>
                            <a:srgbClr val="A50021"/>
                          </a:solidFill>
                          <a:effectLst/>
                          <a:latin typeface="等线" pitchFamily="2" charset="-122"/>
                          <a:ea typeface="等线" pitchFamily="2" charset="-122"/>
                        </a:rPr>
                        <a:t>UTXO</a:t>
                      </a:r>
                      <a:r>
                        <a:rPr kumimoji="0" lang="zh-CN" altLang="en-US" sz="2000" b="0" i="0" u="none" strike="noStrike" cap="none" normalizeH="0" baseline="0" smtClean="0">
                          <a:ln>
                            <a:noFill/>
                          </a:ln>
                          <a:solidFill>
                            <a:srgbClr val="A50021"/>
                          </a:solidFill>
                          <a:effectLst/>
                          <a:latin typeface="等线" pitchFamily="2" charset="-122"/>
                          <a:ea typeface="等线" pitchFamily="2" charset="-122"/>
                        </a:rPr>
                        <a:t>（</a:t>
                      </a:r>
                      <a:r>
                        <a:rPr kumimoji="0" lang="en-US" altLang="zh-CN" sz="2000" b="0" i="0" u="none" strike="noStrike" cap="none" normalizeH="0" baseline="0" smtClean="0">
                          <a:ln>
                            <a:noFill/>
                          </a:ln>
                          <a:solidFill>
                            <a:srgbClr val="A50021"/>
                          </a:solidFill>
                          <a:effectLst/>
                          <a:latin typeface="等线" pitchFamily="2" charset="-122"/>
                          <a:ea typeface="等线" pitchFamily="2" charset="-122"/>
                        </a:rPr>
                        <a:t>5α</a:t>
                      </a:r>
                      <a:r>
                        <a:rPr kumimoji="0" lang="zh-CN" altLang="en-US" sz="2000" b="0" i="0" u="none" strike="noStrike" cap="none" normalizeH="0" baseline="0" smtClean="0">
                          <a:ln>
                            <a:noFill/>
                          </a:ln>
                          <a:solidFill>
                            <a:srgbClr val="A50021"/>
                          </a:solidFill>
                          <a:effectLst/>
                          <a:latin typeface="等线" pitchFamily="2" charset="-122"/>
                          <a:ea typeface="等线" pitchFamily="2" charset="-122"/>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0" i="0" u="none" strike="noStrike" cap="none" normalizeH="0" baseline="0" smtClean="0">
                          <a:ln>
                            <a:noFill/>
                          </a:ln>
                          <a:solidFill>
                            <a:srgbClr val="0000FF"/>
                          </a:solidFill>
                          <a:effectLst/>
                          <a:latin typeface="等线" pitchFamily="2" charset="-122"/>
                          <a:ea typeface="等线" pitchFamily="2" charset="-122"/>
                        </a:rPr>
                        <a:t>5α + User’s lock script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9018588" cy="957262"/>
            <a:chOff x="0" y="284774"/>
            <a:chExt cx="9021889" cy="956563"/>
          </a:xfrm>
        </p:grpSpPr>
        <p:sp>
          <p:nvSpPr>
            <p:cNvPr id="17" name="矩形 16"/>
            <p:cNvSpPr/>
            <p:nvPr/>
          </p:nvSpPr>
          <p:spPr>
            <a:xfrm>
              <a:off x="0" y="425958"/>
              <a:ext cx="435134"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TextBox 20"/>
            <p:cNvSpPr txBox="1"/>
            <p:nvPr/>
          </p:nvSpPr>
          <p:spPr>
            <a:xfrm>
              <a:off x="555828" y="284774"/>
              <a:ext cx="6196692" cy="640882"/>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latin typeface="等线" pitchFamily="2" charset="-122"/>
                  <a:ea typeface="等线" pitchFamily="2" charset="-122"/>
                </a:rPr>
                <a:t>Comparison</a:t>
              </a:r>
            </a:p>
          </p:txBody>
        </p:sp>
        <p:sp>
          <p:nvSpPr>
            <p:cNvPr id="38942" name="TextBox 37"/>
            <p:cNvSpPr txBox="1">
              <a:spLocks noChangeArrowheads="1"/>
            </p:cNvSpPr>
            <p:nvPr/>
          </p:nvSpPr>
          <p:spPr bwMode="auto">
            <a:xfrm>
              <a:off x="555828" y="873306"/>
              <a:ext cx="8466061"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graphicFrame>
        <p:nvGraphicFramePr>
          <p:cNvPr id="38944" name="Group 32"/>
          <p:cNvGraphicFramePr>
            <a:graphicFrameLocks noGrp="1"/>
          </p:cNvGraphicFramePr>
          <p:nvPr/>
        </p:nvGraphicFramePr>
        <p:xfrm>
          <a:off x="687388" y="1216025"/>
          <a:ext cx="10520362" cy="4757738"/>
        </p:xfrm>
        <a:graphic>
          <a:graphicData uri="http://schemas.openxmlformats.org/drawingml/2006/table">
            <a:tbl>
              <a:tblPr/>
              <a:tblGrid>
                <a:gridCol w="1625600"/>
                <a:gridCol w="3983037"/>
                <a:gridCol w="4911725"/>
              </a:tblGrid>
              <a:tr h="592138">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endParaRPr kumimoji="0" lang="zh-CN" altLang="en-US" sz="2400" b="0" i="0" u="none" strike="noStrike" cap="none" normalizeH="0" baseline="0" smtClean="0">
                        <a:ln>
                          <a:noFill/>
                        </a:ln>
                        <a:solidFill>
                          <a:schemeClr val="tx1"/>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2400" b="1" i="0" u="none" strike="noStrike" cap="none" normalizeH="0" baseline="0" smtClean="0">
                          <a:ln>
                            <a:noFill/>
                          </a:ln>
                          <a:solidFill>
                            <a:schemeClr val="tx1"/>
                          </a:solidFill>
                          <a:effectLst/>
                          <a:latin typeface="等线" pitchFamily="2" charset="-122"/>
                          <a:ea typeface="等线" pitchFamily="2" charset="-122"/>
                        </a:rPr>
                        <a:t>Today’s Smart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2400" b="1" i="0" u="none" strike="noStrike" cap="none" normalizeH="0" baseline="0" smtClean="0">
                          <a:ln>
                            <a:noFill/>
                          </a:ln>
                          <a:solidFill>
                            <a:schemeClr val="tx1"/>
                          </a:solidFill>
                          <a:effectLst/>
                          <a:latin typeface="等线" pitchFamily="2" charset="-122"/>
                          <a:ea typeface="等线" pitchFamily="2" charset="-122"/>
                        </a:rPr>
                        <a:t>Ω</a:t>
                      </a:r>
                      <a:r>
                        <a:rPr kumimoji="0" lang="en-US" altLang="zh-CN" sz="2400" b="0" i="0" u="none" strike="noStrike" cap="none" normalizeH="0" baseline="0" smtClean="0">
                          <a:ln>
                            <a:noFill/>
                          </a:ln>
                          <a:solidFill>
                            <a:schemeClr val="tx1"/>
                          </a:solidFill>
                          <a:effectLst/>
                          <a:latin typeface="等线" pitchFamily="2" charset="-122"/>
                          <a:ea typeface="等线" pitchFamily="2" charset="-122"/>
                        </a:rPr>
                        <a:t> </a:t>
                      </a:r>
                      <a:r>
                        <a:rPr kumimoji="0" lang="en-US" altLang="zh-CN" sz="2400" b="1" i="0" u="none" strike="noStrike" cap="none" normalizeH="0" baseline="0" smtClean="0">
                          <a:ln>
                            <a:noFill/>
                          </a:ln>
                          <a:solidFill>
                            <a:schemeClr val="tx1"/>
                          </a:solidFill>
                          <a:effectLst/>
                          <a:latin typeface="等线" pitchFamily="2" charset="-122"/>
                          <a:ea typeface="等线" pitchFamily="2" charset="-122"/>
                        </a:rPr>
                        <a:t>Smart Contract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1" i="0" u="none" strike="noStrike" cap="none" normalizeH="0" baseline="0" smtClean="0">
                          <a:ln>
                            <a:noFill/>
                          </a:ln>
                          <a:solidFill>
                            <a:srgbClr val="A50021"/>
                          </a:solidFill>
                          <a:effectLst/>
                          <a:latin typeface="等线" pitchFamily="2" charset="-122"/>
                          <a:ea typeface="等线" pitchFamily="2" charset="-122"/>
                        </a:rPr>
                        <a:t>Transaction</a:t>
                      </a:r>
                    </a:p>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1" i="0" u="none" strike="noStrike" cap="none" normalizeH="0" baseline="0" smtClean="0">
                          <a:ln>
                            <a:noFill/>
                          </a:ln>
                          <a:solidFill>
                            <a:srgbClr val="A50021"/>
                          </a:solidFill>
                          <a:effectLst/>
                          <a:latin typeface="等线" pitchFamily="2" charset="-122"/>
                          <a:ea typeface="等线" pitchFamily="2" charset="-122"/>
                        </a:rPr>
                        <a:t>Description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400" b="0" i="0" u="none" strike="noStrike" cap="none" normalizeH="0" baseline="0" smtClean="0">
                          <a:ln>
                            <a:noFill/>
                          </a:ln>
                          <a:solidFill>
                            <a:schemeClr val="tx1"/>
                          </a:solidFill>
                          <a:effectLst/>
                          <a:latin typeface="Times New Roman" pitchFamily="18" charset="0"/>
                          <a:ea typeface="等线" pitchFamily="2" charset="-122"/>
                        </a:rPr>
                        <a:t>Coin transferred to contract;</a:t>
                      </a:r>
                    </a:p>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400" b="0" i="0" u="none" strike="noStrike" cap="none" normalizeH="0" baseline="0" smtClean="0">
                          <a:ln>
                            <a:noFill/>
                          </a:ln>
                          <a:solidFill>
                            <a:schemeClr val="tx1"/>
                          </a:solidFill>
                          <a:effectLst/>
                          <a:latin typeface="Times New Roman" pitchFamily="18" charset="0"/>
                          <a:ea typeface="等线" pitchFamily="2" charset="-122"/>
                        </a:rPr>
                        <a:t>Parameter understood by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400" b="0" i="0" u="none" strike="noStrike" cap="none" normalizeH="0" baseline="0" smtClean="0">
                          <a:ln>
                            <a:noFill/>
                          </a:ln>
                          <a:solidFill>
                            <a:schemeClr val="tx1"/>
                          </a:solidFill>
                          <a:effectLst/>
                          <a:latin typeface="Times New Roman" pitchFamily="18" charset="0"/>
                          <a:ea typeface="等线" pitchFamily="2" charset="-122"/>
                        </a:rPr>
                        <a:t>Coin transferred to contract;</a:t>
                      </a:r>
                      <a:endParaRPr kumimoji="0" lang="zh-CN" altLang="en-US" sz="2400" b="0" i="0" u="none" strike="noStrike" cap="none" normalizeH="0" baseline="0" smtClean="0">
                        <a:ln>
                          <a:noFill/>
                        </a:ln>
                        <a:solidFill>
                          <a:schemeClr val="tx1"/>
                        </a:solidFill>
                        <a:effectLst/>
                        <a:latin typeface="Times New Roman" pitchFamily="18" charset="0"/>
                        <a:ea typeface="等线" pitchFamily="2" charset="-122"/>
                      </a:endParaRPr>
                    </a:p>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400" b="0" i="0" u="none" strike="noStrike" cap="none" normalizeH="0" baseline="0" smtClean="0">
                          <a:ln>
                            <a:noFill/>
                          </a:ln>
                          <a:solidFill>
                            <a:schemeClr val="tx1"/>
                          </a:solidFill>
                          <a:effectLst/>
                          <a:latin typeface="Times New Roman" pitchFamily="18" charset="0"/>
                          <a:ea typeface="等线" pitchFamily="2" charset="-122"/>
                        </a:rPr>
                        <a:t>Parameter understood by contract</a:t>
                      </a:r>
                      <a:r>
                        <a:rPr kumimoji="0" lang="zh-CN" altLang="en-US" sz="2400" b="0" i="0" u="none" strike="noStrike" cap="none" normalizeH="0" baseline="0" smtClean="0">
                          <a:ln>
                            <a:noFill/>
                          </a:ln>
                          <a:solidFill>
                            <a:schemeClr val="tx1"/>
                          </a:solidFill>
                          <a:effectLst/>
                          <a:latin typeface="Times New Roman" pitchFamily="18" charset="0"/>
                          <a:ea typeface="等线" pitchFamily="2" charset="-122"/>
                        </a:rPr>
                        <a:t> </a:t>
                      </a:r>
                    </a:p>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400" b="0" i="0" u="none" strike="noStrike" cap="none" normalizeH="0" baseline="0" smtClean="0">
                          <a:ln>
                            <a:noFill/>
                          </a:ln>
                          <a:solidFill>
                            <a:srgbClr val="A70514"/>
                          </a:solidFill>
                          <a:effectLst/>
                          <a:latin typeface="Times New Roman" pitchFamily="18" charset="0"/>
                          <a:ea typeface="等线" pitchFamily="2" charset="-122"/>
                        </a:rPr>
                        <a:t>What the sender wants to get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1" i="0" u="none" strike="noStrike" cap="none" normalizeH="0" baseline="0" smtClean="0">
                          <a:ln>
                            <a:noFill/>
                          </a:ln>
                          <a:solidFill>
                            <a:srgbClr val="A50021"/>
                          </a:solidFill>
                          <a:effectLst/>
                          <a:latin typeface="等线" pitchFamily="2" charset="-122"/>
                          <a:ea typeface="等线" pitchFamily="2" charset="-122"/>
                        </a:rPr>
                        <a:t>Acceptance</a:t>
                      </a:r>
                    </a:p>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1" i="0" u="none" strike="noStrike" cap="none" normalizeH="0" baseline="0" smtClean="0">
                          <a:ln>
                            <a:noFill/>
                          </a:ln>
                          <a:solidFill>
                            <a:srgbClr val="A50021"/>
                          </a:solidFill>
                          <a:effectLst/>
                          <a:latin typeface="等线" pitchFamily="2" charset="-122"/>
                          <a:ea typeface="等线" pitchFamily="2" charset="-122"/>
                        </a:rPr>
                        <a:t>Criteria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400" b="0" i="0" u="none" strike="noStrike" cap="none" normalizeH="0" baseline="0" smtClean="0">
                          <a:ln>
                            <a:noFill/>
                          </a:ln>
                          <a:solidFill>
                            <a:schemeClr val="tx1"/>
                          </a:solidFill>
                          <a:effectLst/>
                          <a:latin typeface="Times New Roman" pitchFamily="18" charset="0"/>
                          <a:ea typeface="等线" pitchFamily="2" charset="-122"/>
                        </a:rPr>
                        <a:t>Sender must accept the result if success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400" b="0" i="0" u="none" strike="noStrike" cap="none" normalizeH="0" baseline="0" smtClean="0">
                          <a:ln>
                            <a:noFill/>
                          </a:ln>
                          <a:solidFill>
                            <a:srgbClr val="A70514"/>
                          </a:solidFill>
                          <a:effectLst/>
                          <a:latin typeface="Times New Roman" pitchFamily="18" charset="0"/>
                          <a:ea typeface="等线" pitchFamily="2" charset="-122"/>
                        </a:rPr>
                        <a:t>Node verifies that the sender gets what he wants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1" i="0" u="none" strike="noStrike" cap="none" normalizeH="0" baseline="0" smtClean="0">
                          <a:ln>
                            <a:noFill/>
                          </a:ln>
                          <a:solidFill>
                            <a:srgbClr val="A50021"/>
                          </a:solidFill>
                          <a:effectLst/>
                          <a:latin typeface="等线" pitchFamily="2" charset="-122"/>
                          <a:ea typeface="等线" pitchFamily="2" charset="-122"/>
                        </a:rPr>
                        <a:t>Result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400" b="0" i="0" u="none" strike="noStrike" cap="none" normalizeH="0" baseline="0" smtClean="0">
                          <a:ln>
                            <a:noFill/>
                          </a:ln>
                          <a:solidFill>
                            <a:schemeClr val="tx1"/>
                          </a:solidFill>
                          <a:effectLst/>
                          <a:latin typeface="Times New Roman" pitchFamily="18" charset="0"/>
                          <a:ea typeface="等线" pitchFamily="2" charset="-122"/>
                        </a:rPr>
                        <a:t>Stored in contract’s record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400" b="0" i="0" u="none" strike="noStrike" cap="none" normalizeH="0" baseline="0" smtClean="0">
                          <a:ln>
                            <a:noFill/>
                          </a:ln>
                          <a:solidFill>
                            <a:srgbClr val="A70514"/>
                          </a:solidFill>
                          <a:effectLst/>
                          <a:latin typeface="Times New Roman" pitchFamily="18" charset="0"/>
                          <a:ea typeface="等线" pitchFamily="2" charset="-122"/>
                        </a:rPr>
                        <a:t>UTXO output</a:t>
                      </a:r>
                      <a:r>
                        <a:rPr kumimoji="0" lang="zh-CN" altLang="en-US" sz="2400" b="0" i="0" u="none" strike="noStrike" cap="none" normalizeH="0" baseline="0" smtClean="0">
                          <a:ln>
                            <a:noFill/>
                          </a:ln>
                          <a:solidFill>
                            <a:schemeClr val="tx1"/>
                          </a:solidFill>
                          <a:effectLst/>
                          <a:latin typeface="Times New Roman" pitchFamily="18" charset="0"/>
                          <a:ea typeface="等线" pitchFamily="2" charset="-122"/>
                        </a:rPr>
                        <a:t>，</a:t>
                      </a:r>
                      <a:r>
                        <a:rPr kumimoji="0" lang="en-US" altLang="zh-CN" sz="2400" b="0" i="0" u="none" strike="noStrike" cap="none" normalizeH="0" baseline="0" smtClean="0">
                          <a:ln>
                            <a:noFill/>
                          </a:ln>
                          <a:solidFill>
                            <a:schemeClr val="tx1"/>
                          </a:solidFill>
                          <a:effectLst/>
                          <a:latin typeface="Times New Roman" pitchFamily="18" charset="0"/>
                          <a:ea typeface="等线" pitchFamily="2" charset="-122"/>
                        </a:rPr>
                        <a:t>only sender can unlock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2000" b="1" i="0" u="none" strike="noStrike" cap="none" normalizeH="0" baseline="0" smtClean="0">
                          <a:ln>
                            <a:noFill/>
                          </a:ln>
                          <a:solidFill>
                            <a:srgbClr val="A50021"/>
                          </a:solidFill>
                          <a:effectLst/>
                          <a:latin typeface="等线" pitchFamily="2" charset="-122"/>
                          <a:ea typeface="等线" pitchFamily="2" charset="-122"/>
                        </a:rPr>
                        <a:t>Security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Char char="•"/>
                        <a:tabLst/>
                      </a:pPr>
                      <a:r>
                        <a:rPr kumimoji="0" lang="en-US" altLang="zh-CN" sz="2000" b="0" i="0" u="none" strike="noStrike" cap="none" normalizeH="0" baseline="0" smtClean="0">
                          <a:ln>
                            <a:noFill/>
                          </a:ln>
                          <a:solidFill>
                            <a:schemeClr val="tx1"/>
                          </a:solidFill>
                          <a:effectLst/>
                          <a:latin typeface="Times New Roman" pitchFamily="18" charset="0"/>
                          <a:ea typeface="等线" pitchFamily="2" charset="-122"/>
                        </a:rPr>
                        <a:t>Unexpected result due to phishing</a:t>
                      </a:r>
                      <a:r>
                        <a:rPr kumimoji="0" lang="zh-CN" altLang="en-US" sz="2000" b="0" i="0" u="none" strike="noStrike" cap="none" normalizeH="0" baseline="0" smtClean="0">
                          <a:ln>
                            <a:noFill/>
                          </a:ln>
                          <a:solidFill>
                            <a:schemeClr val="tx1"/>
                          </a:solidFill>
                          <a:effectLst/>
                          <a:latin typeface="Times New Roman" pitchFamily="18" charset="0"/>
                          <a:ea typeface="等线" pitchFamily="2" charset="-122"/>
                        </a:rPr>
                        <a:t>，</a:t>
                      </a:r>
                      <a:r>
                        <a:rPr kumimoji="0" lang="en-US" altLang="zh-CN" sz="2000" b="0" i="0" u="none" strike="noStrike" cap="none" normalizeH="0" baseline="0" smtClean="0">
                          <a:ln>
                            <a:noFill/>
                          </a:ln>
                          <a:solidFill>
                            <a:schemeClr val="tx1"/>
                          </a:solidFill>
                          <a:effectLst/>
                          <a:latin typeface="Times New Roman" pitchFamily="18" charset="0"/>
                          <a:ea typeface="等线" pitchFamily="2" charset="-122"/>
                        </a:rPr>
                        <a:t>program bug</a:t>
                      </a:r>
                      <a:r>
                        <a:rPr kumimoji="0" lang="zh-CN" altLang="en-US" sz="2000" b="0" i="0" u="none" strike="noStrike" cap="none" normalizeH="0" baseline="0" smtClean="0">
                          <a:ln>
                            <a:noFill/>
                          </a:ln>
                          <a:solidFill>
                            <a:schemeClr val="tx1"/>
                          </a:solidFill>
                          <a:effectLst/>
                          <a:latin typeface="Times New Roman" pitchFamily="18" charset="0"/>
                          <a:ea typeface="等线" pitchFamily="2" charset="-122"/>
                        </a:rPr>
                        <a:t>，</a:t>
                      </a:r>
                      <a:r>
                        <a:rPr kumimoji="0" lang="en-US" altLang="zh-CN" sz="2000" b="0" i="0" u="none" strike="noStrike" cap="none" normalizeH="0" baseline="0" smtClean="0">
                          <a:ln>
                            <a:noFill/>
                          </a:ln>
                          <a:solidFill>
                            <a:schemeClr val="tx1"/>
                          </a:solidFill>
                          <a:effectLst/>
                          <a:latin typeface="Times New Roman" pitchFamily="18" charset="0"/>
                          <a:ea typeface="等线" pitchFamily="2" charset="-122"/>
                        </a:rPr>
                        <a:t>misunderstanding. </a:t>
                      </a:r>
                    </a:p>
                    <a:p>
                      <a:pPr marL="0" marR="0" lvl="0" indent="0" algn="l" defTabSz="914400" rtl="0" eaLnBrk="0" fontAlgn="base" latinLnBrk="0" hangingPunct="0">
                        <a:lnSpc>
                          <a:spcPct val="90000"/>
                        </a:lnSpc>
                        <a:spcBef>
                          <a:spcPts val="1000"/>
                        </a:spcBef>
                        <a:spcAft>
                          <a:spcPct val="0"/>
                        </a:spcAft>
                        <a:buClrTx/>
                        <a:buSzTx/>
                        <a:buFont typeface="Arial" charset="0"/>
                        <a:buChar char="•"/>
                        <a:tabLst/>
                      </a:pPr>
                      <a:r>
                        <a:rPr kumimoji="0" lang="en-US" altLang="zh-CN" sz="2000" b="0" i="0" u="none" strike="noStrike" cap="none" normalizeH="0" baseline="0" smtClean="0">
                          <a:ln>
                            <a:noFill/>
                          </a:ln>
                          <a:solidFill>
                            <a:schemeClr val="tx1"/>
                          </a:solidFill>
                          <a:effectLst/>
                          <a:latin typeface="Times New Roman" pitchFamily="18" charset="0"/>
                          <a:ea typeface="等线" pitchFamily="2" charset="-122"/>
                        </a:rPr>
                        <a:t>Stolen customer assets due to attack on contract,</a:t>
                      </a:r>
                      <a:endParaRPr kumimoji="0" lang="zh-CN" altLang="en-US" sz="2000" b="0" i="0" u="none" strike="noStrike" cap="none" normalizeH="0" baseline="0" smtClean="0">
                        <a:ln>
                          <a:noFill/>
                        </a:ln>
                        <a:solidFill>
                          <a:schemeClr val="tx1"/>
                        </a:solidFill>
                        <a:effectLst/>
                        <a:latin typeface="Times New Roman" pitchFamily="18" charset="0"/>
                        <a:ea typeface="等线"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Char char="•"/>
                        <a:tabLst/>
                      </a:pPr>
                      <a:r>
                        <a:rPr kumimoji="0" lang="en-US" altLang="zh-CN" sz="2000" b="0" i="0" u="none" strike="noStrike" cap="none" normalizeH="0" baseline="0" smtClean="0">
                          <a:ln>
                            <a:noFill/>
                          </a:ln>
                          <a:solidFill>
                            <a:srgbClr val="A50021"/>
                          </a:solidFill>
                          <a:effectLst/>
                          <a:latin typeface="Times New Roman" pitchFamily="18" charset="0"/>
                          <a:ea typeface="等线" pitchFamily="2" charset="-122"/>
                        </a:rPr>
                        <a:t>Guarded against phishing</a:t>
                      </a:r>
                      <a:r>
                        <a:rPr kumimoji="0" lang="zh-CN" altLang="en-US" sz="2000" b="0" i="0" u="none" strike="noStrike" cap="none" normalizeH="0" baseline="0" smtClean="0">
                          <a:ln>
                            <a:noFill/>
                          </a:ln>
                          <a:solidFill>
                            <a:srgbClr val="A50021"/>
                          </a:solidFill>
                          <a:effectLst/>
                          <a:latin typeface="Times New Roman" pitchFamily="18" charset="0"/>
                          <a:ea typeface="等线" pitchFamily="2" charset="-122"/>
                        </a:rPr>
                        <a:t>，</a:t>
                      </a:r>
                      <a:r>
                        <a:rPr kumimoji="0" lang="en-US" altLang="zh-CN" sz="2000" b="0" i="0" u="none" strike="noStrike" cap="none" normalizeH="0" baseline="0" smtClean="0">
                          <a:ln>
                            <a:noFill/>
                          </a:ln>
                          <a:solidFill>
                            <a:srgbClr val="A50021"/>
                          </a:solidFill>
                          <a:effectLst/>
                          <a:latin typeface="Times New Roman" pitchFamily="18" charset="0"/>
                          <a:ea typeface="等线" pitchFamily="2" charset="-122"/>
                        </a:rPr>
                        <a:t>program bug</a:t>
                      </a:r>
                      <a:r>
                        <a:rPr kumimoji="0" lang="zh-CN" altLang="en-US" sz="2000" b="0" i="0" u="none" strike="noStrike" cap="none" normalizeH="0" baseline="0" smtClean="0">
                          <a:ln>
                            <a:noFill/>
                          </a:ln>
                          <a:solidFill>
                            <a:srgbClr val="A50021"/>
                          </a:solidFill>
                          <a:effectLst/>
                          <a:latin typeface="Times New Roman" pitchFamily="18" charset="0"/>
                          <a:ea typeface="等线" pitchFamily="2" charset="-122"/>
                        </a:rPr>
                        <a:t>，</a:t>
                      </a:r>
                      <a:r>
                        <a:rPr kumimoji="0" lang="en-US" altLang="zh-CN" sz="2000" b="0" i="0" u="none" strike="noStrike" cap="none" normalizeH="0" baseline="0" smtClean="0">
                          <a:ln>
                            <a:noFill/>
                          </a:ln>
                          <a:solidFill>
                            <a:srgbClr val="A50021"/>
                          </a:solidFill>
                          <a:effectLst/>
                          <a:latin typeface="Times New Roman" pitchFamily="18" charset="0"/>
                          <a:ea typeface="等线" pitchFamily="2" charset="-122"/>
                        </a:rPr>
                        <a:t>misunderstanding. </a:t>
                      </a:r>
                    </a:p>
                    <a:p>
                      <a:pPr marL="0" marR="0" lvl="0" indent="0" algn="l" defTabSz="914400" rtl="0" eaLnBrk="0" fontAlgn="base" latinLnBrk="0" hangingPunct="0">
                        <a:lnSpc>
                          <a:spcPct val="90000"/>
                        </a:lnSpc>
                        <a:spcBef>
                          <a:spcPts val="1000"/>
                        </a:spcBef>
                        <a:spcAft>
                          <a:spcPct val="0"/>
                        </a:spcAft>
                        <a:buClrTx/>
                        <a:buSzTx/>
                        <a:buFont typeface="Arial" charset="0"/>
                        <a:buChar char="•"/>
                        <a:tabLst/>
                      </a:pPr>
                      <a:r>
                        <a:rPr kumimoji="0" lang="en-US" altLang="zh-CN" sz="2000" b="0" i="0" u="none" strike="noStrike" cap="none" normalizeH="0" baseline="0" smtClean="0">
                          <a:ln>
                            <a:noFill/>
                          </a:ln>
                          <a:solidFill>
                            <a:srgbClr val="A50021"/>
                          </a:solidFill>
                          <a:effectLst/>
                          <a:latin typeface="Times New Roman" pitchFamily="18" charset="0"/>
                          <a:ea typeface="等线" pitchFamily="2" charset="-122"/>
                        </a:rPr>
                        <a:t>Customer assets can’t be stolen by attacking contracts.</a:t>
                      </a:r>
                      <a:endParaRPr kumimoji="0" lang="zh-CN" altLang="en-US" sz="2000" b="0" i="0" u="none" strike="noStrike" cap="none" normalizeH="0" baseline="0" smtClean="0">
                        <a:ln>
                          <a:noFill/>
                        </a:ln>
                        <a:solidFill>
                          <a:srgbClr val="A50021"/>
                        </a:solidFill>
                        <a:effectLst/>
                        <a:latin typeface="Times New Roman" pitchFamily="18" charset="0"/>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9018588" cy="957262"/>
            <a:chOff x="0" y="284774"/>
            <a:chExt cx="9021889" cy="956563"/>
          </a:xfrm>
        </p:grpSpPr>
        <p:sp>
          <p:nvSpPr>
            <p:cNvPr id="17" name="矩形 16"/>
            <p:cNvSpPr/>
            <p:nvPr/>
          </p:nvSpPr>
          <p:spPr>
            <a:xfrm>
              <a:off x="0" y="425958"/>
              <a:ext cx="435134"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TextBox 20"/>
            <p:cNvSpPr txBox="1"/>
            <p:nvPr/>
          </p:nvSpPr>
          <p:spPr>
            <a:xfrm>
              <a:off x="555828" y="284774"/>
              <a:ext cx="6196692" cy="640882"/>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latin typeface="等线" pitchFamily="2" charset="-122"/>
                  <a:ea typeface="等线" pitchFamily="2" charset="-122"/>
                </a:rPr>
                <a:t>Example – An Ω Chain Shop</a:t>
              </a:r>
              <a:endParaRPr lang="zh-CN" altLang="en-US" sz="3600" b="1">
                <a:solidFill>
                  <a:srgbClr val="CC0000"/>
                </a:solidFill>
                <a:effectLst>
                  <a:outerShdw blurRad="38100" dist="38100" dir="2700000" algn="tl">
                    <a:srgbClr val="000000"/>
                  </a:outerShdw>
                </a:effectLst>
                <a:latin typeface="等线" pitchFamily="2" charset="-122"/>
                <a:ea typeface="等线" pitchFamily="2" charset="-122"/>
              </a:endParaRPr>
            </a:p>
          </p:txBody>
        </p:sp>
        <p:sp>
          <p:nvSpPr>
            <p:cNvPr id="41013" name="TextBox 37"/>
            <p:cNvSpPr txBox="1">
              <a:spLocks noChangeArrowheads="1"/>
            </p:cNvSpPr>
            <p:nvPr/>
          </p:nvSpPr>
          <p:spPr bwMode="auto">
            <a:xfrm>
              <a:off x="555828" y="873306"/>
              <a:ext cx="8466061"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40962" name="TextBox 14"/>
          <p:cNvSpPr txBox="1">
            <a:spLocks noChangeArrowheads="1"/>
          </p:cNvSpPr>
          <p:nvPr/>
        </p:nvSpPr>
        <p:spPr bwMode="auto">
          <a:xfrm>
            <a:off x="798513" y="820738"/>
            <a:ext cx="9898062" cy="639762"/>
          </a:xfrm>
          <a:prstGeom prst="rect">
            <a:avLst/>
          </a:prstGeom>
          <a:noFill/>
          <a:ln w="9525">
            <a:noFill/>
            <a:miter lim="800000"/>
            <a:headEnd/>
            <a:tailEnd/>
          </a:ln>
        </p:spPr>
        <p:txBody>
          <a:bodyPr>
            <a:spAutoFit/>
          </a:bodyPr>
          <a:lstStyle/>
          <a:p>
            <a:pPr marL="285750" indent="-285750">
              <a:lnSpc>
                <a:spcPct val="150000"/>
              </a:lnSpc>
              <a:buFont typeface="Arial" charset="0"/>
              <a:buChar char="•"/>
            </a:pPr>
            <a:r>
              <a:rPr lang="en-US" altLang="zh-CN" sz="2400">
                <a:solidFill>
                  <a:srgbClr val="262626"/>
                </a:solidFill>
                <a:latin typeface="Times New Roman" pitchFamily="18" charset="0"/>
              </a:rPr>
              <a:t>Alice has a fruit shop on Ω</a:t>
            </a:r>
            <a:r>
              <a:rPr lang="en-US" altLang="zh-CN" sz="2400">
                <a:latin typeface="Times New Roman" pitchFamily="18" charset="0"/>
              </a:rPr>
              <a:t>  chain</a:t>
            </a:r>
            <a:r>
              <a:rPr lang="zh-CN" altLang="en-US" sz="2400">
                <a:solidFill>
                  <a:srgbClr val="262626"/>
                </a:solidFill>
                <a:latin typeface="Times New Roman" pitchFamily="18" charset="0"/>
              </a:rPr>
              <a:t>，</a:t>
            </a:r>
            <a:r>
              <a:rPr lang="en-US" altLang="zh-CN" sz="2400">
                <a:solidFill>
                  <a:srgbClr val="262626"/>
                </a:solidFill>
                <a:latin typeface="Times New Roman" pitchFamily="18" charset="0"/>
              </a:rPr>
              <a:t>Bob is to by 10 kilos apple with 5</a:t>
            </a:r>
            <a:r>
              <a:rPr lang="en-US" altLang="zh-CN" sz="2400">
                <a:latin typeface="Times New Roman" pitchFamily="18" charset="0"/>
              </a:rPr>
              <a:t>ω</a:t>
            </a:r>
            <a:endParaRPr lang="zh-CN" altLang="en-US" sz="2400">
              <a:latin typeface="Times New Roman" pitchFamily="18" charset="0"/>
            </a:endParaRPr>
          </a:p>
        </p:txBody>
      </p:sp>
      <p:graphicFrame>
        <p:nvGraphicFramePr>
          <p:cNvPr id="41016" name="Group 56"/>
          <p:cNvGraphicFramePr>
            <a:graphicFrameLocks noGrp="1"/>
          </p:cNvGraphicFramePr>
          <p:nvPr/>
        </p:nvGraphicFramePr>
        <p:xfrm>
          <a:off x="1260475" y="1503363"/>
          <a:ext cx="9459913" cy="1381125"/>
        </p:xfrm>
        <a:graphic>
          <a:graphicData uri="http://schemas.openxmlformats.org/drawingml/2006/table">
            <a:tbl>
              <a:tblPr/>
              <a:tblGrid>
                <a:gridCol w="4303713"/>
                <a:gridCol w="5156200"/>
              </a:tblGrid>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Bob’s UTXO for 5ω </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signature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5ω + Alice’s smart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Order</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10 kilos apple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rgbClr val="CC0000"/>
                          </a:solidFill>
                          <a:effectLst/>
                          <a:latin typeface="等线" pitchFamily="2" charset="-122"/>
                          <a:ea typeface="等线" pitchFamily="2" charset="-122"/>
                        </a:rPr>
                        <a:t>An UTXO for token A</a:t>
                      </a:r>
                      <a:endParaRPr kumimoji="0" lang="zh-CN" altLang="en-US" sz="1600" b="1" i="0" u="none" strike="noStrike" cap="none" normalizeH="0" baseline="0" smtClean="0">
                        <a:ln>
                          <a:noFill/>
                        </a:ln>
                        <a:solidFill>
                          <a:srgbClr val="CC0000"/>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Token A</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type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alice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price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10</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right set{apple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kilo}</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Bob’s lock script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018" name="Group 58"/>
          <p:cNvGraphicFramePr>
            <a:graphicFrameLocks noGrp="1"/>
          </p:cNvGraphicFramePr>
          <p:nvPr/>
        </p:nvGraphicFramePr>
        <p:xfrm>
          <a:off x="1257300" y="3079750"/>
          <a:ext cx="9459913" cy="1520825"/>
        </p:xfrm>
        <a:graphic>
          <a:graphicData uri="http://schemas.openxmlformats.org/drawingml/2006/table">
            <a:tbl>
              <a:tblPr/>
              <a:tblGrid>
                <a:gridCol w="4303713"/>
                <a:gridCol w="5156200"/>
              </a:tblGrid>
              <a:tr h="460375">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Input</a:t>
                      </a: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Output</a:t>
                      </a: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Alice’s UTXO for 1ω </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signature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1ω + Shipping Co’s smart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Receive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10 kilos</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rgbClr val="CC0000"/>
                          </a:solidFill>
                          <a:effectLst/>
                          <a:latin typeface="等线" pitchFamily="2" charset="-122"/>
                          <a:ea typeface="等线" pitchFamily="2" charset="-122"/>
                        </a:rPr>
                        <a:t>An UTXO for token B</a:t>
                      </a:r>
                      <a:endParaRPr kumimoji="0" lang="zh-CN" altLang="en-US" sz="1600" b="1" i="0" u="none" strike="noStrike" cap="none" normalizeH="0" baseline="0" smtClean="0">
                        <a:ln>
                          <a:noFill/>
                        </a:ln>
                        <a:solidFill>
                          <a:srgbClr val="CC0000"/>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Token B</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type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Shipper</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price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receipt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right set{10kilos}</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+Alice’s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Delivering</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5058" name="Group 66"/>
          <p:cNvGraphicFramePr>
            <a:graphicFrameLocks noGrp="1"/>
          </p:cNvGraphicFramePr>
          <p:nvPr/>
        </p:nvGraphicFramePr>
        <p:xfrm>
          <a:off x="1276350" y="4681538"/>
          <a:ext cx="9459913" cy="1276350"/>
        </p:xfrm>
        <a:graphic>
          <a:graphicData uri="http://schemas.openxmlformats.org/drawingml/2006/table">
            <a:tbl>
              <a:tblPr/>
              <a:tblGrid>
                <a:gridCol w="4303713"/>
                <a:gridCol w="5156200"/>
              </a:tblGrid>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Input</a:t>
                      </a: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Output</a:t>
                      </a: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800" b="1" i="0" u="none" strike="noStrike" cap="none" normalizeH="0" baseline="0" smtClean="0">
                          <a:ln>
                            <a:noFill/>
                          </a:ln>
                          <a:solidFill>
                            <a:schemeClr val="hlink"/>
                          </a:solidFill>
                          <a:effectLst/>
                          <a:latin typeface="等线" pitchFamily="2" charset="-122"/>
                          <a:ea typeface="等线" pitchFamily="2" charset="-122"/>
                        </a:rPr>
                        <a:t>UTXO of A</a:t>
                      </a:r>
                      <a:r>
                        <a:rPr kumimoji="0" lang="zh-CN" altLang="en-US" sz="18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800" b="1" i="0" u="none" strike="noStrike" cap="none" normalizeH="0" baseline="0" smtClean="0">
                          <a:ln>
                            <a:noFill/>
                          </a:ln>
                          <a:solidFill>
                            <a:schemeClr val="hlink"/>
                          </a:solidFill>
                          <a:effectLst/>
                          <a:latin typeface="等线" pitchFamily="2" charset="-122"/>
                          <a:ea typeface="等线" pitchFamily="2" charset="-122"/>
                        </a:rPr>
                        <a:t>Bob’s signature</a:t>
                      </a:r>
                      <a:endParaRPr kumimoji="0" lang="en-US" altLang="zh-CN" sz="1600" b="1" i="0" u="none" strike="noStrike" cap="none" normalizeH="0" baseline="0" smtClean="0">
                        <a:ln>
                          <a:noFill/>
                        </a:ln>
                        <a:solidFill>
                          <a:schemeClr val="hlink"/>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Token A +Alice’s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Destroy</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rgbClr val="CC0000"/>
                          </a:solidFill>
                          <a:effectLst/>
                          <a:latin typeface="等线" pitchFamily="2" charset="-122"/>
                          <a:ea typeface="等线" pitchFamily="2" charset="-122"/>
                        </a:rPr>
                        <a:t>UTXO of 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Token B + Shipping Co’s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 </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Destroy</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005" name="TextBox 14"/>
          <p:cNvSpPr txBox="1">
            <a:spLocks noChangeArrowheads="1"/>
          </p:cNvSpPr>
          <p:nvPr/>
        </p:nvSpPr>
        <p:spPr bwMode="auto">
          <a:xfrm>
            <a:off x="0" y="1781175"/>
            <a:ext cx="1192213" cy="639763"/>
          </a:xfrm>
          <a:prstGeom prst="rect">
            <a:avLst/>
          </a:prstGeom>
          <a:noFill/>
          <a:ln w="9525">
            <a:noFill/>
            <a:miter lim="800000"/>
            <a:headEnd/>
            <a:tailEnd/>
          </a:ln>
        </p:spPr>
        <p:txBody>
          <a:bodyPr>
            <a:spAutoFit/>
          </a:bodyPr>
          <a:lstStyle/>
          <a:p>
            <a:pPr marL="285750" indent="-285750">
              <a:lnSpc>
                <a:spcPct val="150000"/>
              </a:lnSpc>
              <a:buFont typeface="Arial" charset="0"/>
              <a:buNone/>
            </a:pPr>
            <a:r>
              <a:rPr lang="en-US" altLang="zh-CN" sz="2400" b="1">
                <a:latin typeface="仿宋_GB2312"/>
                <a:ea typeface="仿宋_GB2312"/>
                <a:cs typeface="仿宋_GB2312"/>
              </a:rPr>
              <a:t>Order</a:t>
            </a:r>
          </a:p>
        </p:txBody>
      </p:sp>
      <p:sp>
        <p:nvSpPr>
          <p:cNvPr id="41006" name="TextBox 14"/>
          <p:cNvSpPr txBox="1">
            <a:spLocks noChangeArrowheads="1"/>
          </p:cNvSpPr>
          <p:nvPr/>
        </p:nvSpPr>
        <p:spPr bwMode="auto">
          <a:xfrm>
            <a:off x="249238" y="3408363"/>
            <a:ext cx="871537" cy="639762"/>
          </a:xfrm>
          <a:prstGeom prst="rect">
            <a:avLst/>
          </a:prstGeom>
          <a:noFill/>
          <a:ln w="9525">
            <a:noFill/>
            <a:miter lim="800000"/>
            <a:headEnd/>
            <a:tailEnd/>
          </a:ln>
        </p:spPr>
        <p:txBody>
          <a:bodyPr>
            <a:spAutoFit/>
          </a:bodyPr>
          <a:lstStyle/>
          <a:p>
            <a:pPr marL="285750" indent="-285750">
              <a:lnSpc>
                <a:spcPct val="150000"/>
              </a:lnSpc>
              <a:buFont typeface="Arial" charset="0"/>
              <a:buNone/>
            </a:pPr>
            <a:r>
              <a:rPr lang="en-US" altLang="zh-CN" sz="2400" b="1">
                <a:latin typeface="仿宋_GB2312"/>
                <a:ea typeface="仿宋_GB2312"/>
                <a:cs typeface="仿宋_GB2312"/>
              </a:rPr>
              <a:t>Ship</a:t>
            </a:r>
          </a:p>
        </p:txBody>
      </p:sp>
      <p:sp>
        <p:nvSpPr>
          <p:cNvPr id="41007" name="TextBox 14"/>
          <p:cNvSpPr txBox="1">
            <a:spLocks noChangeArrowheads="1"/>
          </p:cNvSpPr>
          <p:nvPr/>
        </p:nvSpPr>
        <p:spPr bwMode="auto">
          <a:xfrm>
            <a:off x="0" y="4970463"/>
            <a:ext cx="1154113" cy="504825"/>
          </a:xfrm>
          <a:prstGeom prst="rect">
            <a:avLst/>
          </a:prstGeom>
          <a:noFill/>
          <a:ln w="9525">
            <a:noFill/>
            <a:miter lim="800000"/>
            <a:headEnd/>
            <a:tailEnd/>
          </a:ln>
        </p:spPr>
        <p:txBody>
          <a:bodyPr>
            <a:spAutoFit/>
          </a:bodyPr>
          <a:lstStyle/>
          <a:p>
            <a:pPr marL="285750" indent="-285750">
              <a:lnSpc>
                <a:spcPct val="150000"/>
              </a:lnSpc>
              <a:buFont typeface="Arial" charset="0"/>
              <a:buNone/>
            </a:pPr>
            <a:r>
              <a:rPr lang="en-US" altLang="zh-CN" b="1">
                <a:latin typeface="仿宋_GB2312"/>
                <a:ea typeface="仿宋_GB2312"/>
                <a:cs typeface="仿宋_GB2312"/>
              </a:rPr>
              <a:t>Delivery</a:t>
            </a:r>
            <a:endParaRPr lang="zh-CN" altLang="en-US" b="1">
              <a:latin typeface="仿宋_GB2312"/>
              <a:ea typeface="仿宋_GB2312"/>
              <a:cs typeface="仿宋_GB2312"/>
            </a:endParaRPr>
          </a:p>
        </p:txBody>
      </p:sp>
      <p:sp>
        <p:nvSpPr>
          <p:cNvPr id="41008" name="Line 56"/>
          <p:cNvSpPr>
            <a:spLocks noChangeShapeType="1"/>
          </p:cNvSpPr>
          <p:nvPr/>
        </p:nvSpPr>
        <p:spPr bwMode="auto">
          <a:xfrm flipH="1">
            <a:off x="5316538" y="2260600"/>
            <a:ext cx="469900" cy="287338"/>
          </a:xfrm>
          <a:prstGeom prst="line">
            <a:avLst/>
          </a:prstGeom>
          <a:noFill/>
          <a:ln w="9525">
            <a:solidFill>
              <a:schemeClr val="tx1"/>
            </a:solidFill>
            <a:round/>
            <a:headEnd/>
            <a:tailEnd type="triangle" w="med" len="med"/>
          </a:ln>
        </p:spPr>
        <p:txBody>
          <a:bodyPr/>
          <a:lstStyle/>
          <a:p>
            <a:endParaRPr lang="zh-CN" altLang="en-US"/>
          </a:p>
        </p:txBody>
      </p:sp>
      <p:sp>
        <p:nvSpPr>
          <p:cNvPr id="41009" name="Line 57"/>
          <p:cNvSpPr>
            <a:spLocks noChangeShapeType="1"/>
          </p:cNvSpPr>
          <p:nvPr/>
        </p:nvSpPr>
        <p:spPr bwMode="auto">
          <a:xfrm flipH="1">
            <a:off x="5205413" y="3848100"/>
            <a:ext cx="469900" cy="287338"/>
          </a:xfrm>
          <a:prstGeom prst="line">
            <a:avLst/>
          </a:prstGeom>
          <a:noFill/>
          <a:ln w="9525">
            <a:solidFill>
              <a:schemeClr val="tx1"/>
            </a:solidFill>
            <a:round/>
            <a:headEnd/>
            <a:tailEnd type="triangle" w="med" len="med"/>
          </a:ln>
        </p:spPr>
        <p:txBody>
          <a:bodyPr/>
          <a:lstStyle/>
          <a:p>
            <a:endParaRPr lang="zh-CN" altLang="en-US"/>
          </a:p>
        </p:txBody>
      </p:sp>
      <p:sp>
        <p:nvSpPr>
          <p:cNvPr id="41010" name="Line 58"/>
          <p:cNvSpPr>
            <a:spLocks noChangeShapeType="1"/>
          </p:cNvSpPr>
          <p:nvPr/>
        </p:nvSpPr>
        <p:spPr bwMode="auto">
          <a:xfrm flipH="1">
            <a:off x="5140325" y="5402263"/>
            <a:ext cx="469900" cy="287337"/>
          </a:xfrm>
          <a:prstGeom prst="line">
            <a:avLst/>
          </a:prstGeom>
          <a:noFill/>
          <a:ln w="9525">
            <a:solidFill>
              <a:schemeClr val="tx1"/>
            </a:solidFill>
            <a:round/>
            <a:headEnd/>
            <a:tailEnd type="triangle" w="med" len="med"/>
          </a:ln>
        </p:spPr>
        <p:txBody>
          <a:bodyPr/>
          <a:lstStyle/>
          <a:p>
            <a:endParaRPr lang="zh-CN"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9018588" cy="957262"/>
            <a:chOff x="0" y="284774"/>
            <a:chExt cx="9021889" cy="956563"/>
          </a:xfrm>
        </p:grpSpPr>
        <p:sp>
          <p:nvSpPr>
            <p:cNvPr id="17" name="矩形 16"/>
            <p:cNvSpPr/>
            <p:nvPr/>
          </p:nvSpPr>
          <p:spPr>
            <a:xfrm>
              <a:off x="0" y="425958"/>
              <a:ext cx="435134"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TextBox 20"/>
            <p:cNvSpPr txBox="1"/>
            <p:nvPr/>
          </p:nvSpPr>
          <p:spPr>
            <a:xfrm>
              <a:off x="555828" y="284774"/>
              <a:ext cx="6196692" cy="518733"/>
            </a:xfrm>
            <a:prstGeom prst="rect">
              <a:avLst/>
            </a:prstGeom>
            <a:noFill/>
          </p:spPr>
          <p:txBody>
            <a:bodyPr>
              <a:spAutoFit/>
            </a:bodyPr>
            <a:lstStyle/>
            <a:p>
              <a:pPr>
                <a:defRPr/>
              </a:pPr>
              <a:r>
                <a:rPr lang="en-US" altLang="zh-CN" sz="2800" b="1">
                  <a:solidFill>
                    <a:srgbClr val="CC0000"/>
                  </a:solidFill>
                  <a:effectLst>
                    <a:outerShdw blurRad="38100" dist="38100" dir="2700000" algn="tl">
                      <a:srgbClr val="000000"/>
                    </a:outerShdw>
                  </a:effectLst>
                </a:rPr>
                <a:t>Example – Payment on Delivery</a:t>
              </a:r>
              <a:endParaRPr lang="zh-CN" altLang="en-US" sz="2800" b="1">
                <a:solidFill>
                  <a:srgbClr val="CC0000"/>
                </a:solidFill>
                <a:effectLst>
                  <a:outerShdw blurRad="38100" dist="38100" dir="2700000" algn="tl">
                    <a:srgbClr val="000000"/>
                  </a:outerShdw>
                </a:effectLst>
                <a:latin typeface="等线" pitchFamily="2" charset="-122"/>
                <a:ea typeface="等线" pitchFamily="2" charset="-122"/>
              </a:endParaRPr>
            </a:p>
          </p:txBody>
        </p:sp>
        <p:sp>
          <p:nvSpPr>
            <p:cNvPr id="43065" name="TextBox 37"/>
            <p:cNvSpPr txBox="1">
              <a:spLocks noChangeArrowheads="1"/>
            </p:cNvSpPr>
            <p:nvPr/>
          </p:nvSpPr>
          <p:spPr bwMode="auto">
            <a:xfrm>
              <a:off x="555828" y="873306"/>
              <a:ext cx="8466061"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graphicFrame>
        <p:nvGraphicFramePr>
          <p:cNvPr id="43068" name="Group 60"/>
          <p:cNvGraphicFramePr>
            <a:graphicFrameLocks noGrp="1"/>
          </p:cNvGraphicFramePr>
          <p:nvPr/>
        </p:nvGraphicFramePr>
        <p:xfrm>
          <a:off x="1260475" y="993775"/>
          <a:ext cx="9459913" cy="1381125"/>
        </p:xfrm>
        <a:graphic>
          <a:graphicData uri="http://schemas.openxmlformats.org/drawingml/2006/table">
            <a:tbl>
              <a:tblPr/>
              <a:tblGrid>
                <a:gridCol w="4303713"/>
                <a:gridCol w="5156200"/>
              </a:tblGrid>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Input</a:t>
                      </a: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Output</a:t>
                      </a: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rgbClr val="CC0000"/>
                          </a:solidFill>
                          <a:effectLst/>
                          <a:latin typeface="等线" pitchFamily="2" charset="-122"/>
                          <a:ea typeface="等线" pitchFamily="2" charset="-122"/>
                        </a:rPr>
                        <a:t>An UTXO for token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0ω + Alice’s smart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Order</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10 kilos apple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endParaRPr kumimoji="0" lang="en-US" altLang="zh-CN" sz="1600" b="1" i="0" u="none" strike="noStrike" cap="none" normalizeH="0" baseline="0" smtClean="0">
                        <a:ln>
                          <a:noFill/>
                        </a:ln>
                        <a:solidFill>
                          <a:srgbClr val="CC0000"/>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Token A</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type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alice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price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10</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right set{apple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kilo, -5ω}</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Bob’s lock script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3069" name="Group 61"/>
          <p:cNvGraphicFramePr>
            <a:graphicFrameLocks noGrp="1"/>
          </p:cNvGraphicFramePr>
          <p:nvPr/>
        </p:nvGraphicFramePr>
        <p:xfrm>
          <a:off x="1257300" y="2570163"/>
          <a:ext cx="9459913" cy="1485900"/>
        </p:xfrm>
        <a:graphic>
          <a:graphicData uri="http://schemas.openxmlformats.org/drawingml/2006/table">
            <a:tbl>
              <a:tblPr/>
              <a:tblGrid>
                <a:gridCol w="4303713"/>
                <a:gridCol w="5156200"/>
              </a:tblGrid>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Input</a:t>
                      </a: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Output</a:t>
                      </a: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Alice’s UTXO for 1ω </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signature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1ω + Shipping Co’s smart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Pickup</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10 kilos</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rgbClr val="CC0000"/>
                          </a:solidFill>
                          <a:effectLst/>
                          <a:latin typeface="等线" pitchFamily="2" charset="-122"/>
                          <a:ea typeface="等线" pitchFamily="2" charset="-122"/>
                        </a:rPr>
                        <a:t>An UTXO for token B</a:t>
                      </a:r>
                      <a:endParaRPr kumimoji="0" lang="zh-CN" altLang="en-US" sz="1600" b="1" i="0" u="none" strike="noStrike" cap="none" normalizeH="0" baseline="0" smtClean="0">
                        <a:ln>
                          <a:noFill/>
                        </a:ln>
                        <a:solidFill>
                          <a:srgbClr val="CC0000"/>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Token B</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type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Shipper</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price</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receipt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right set{10kilos}</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 Alice’s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Delivering</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7102" name="Group 62"/>
          <p:cNvGraphicFramePr>
            <a:graphicFrameLocks noGrp="1"/>
          </p:cNvGraphicFramePr>
          <p:nvPr/>
        </p:nvGraphicFramePr>
        <p:xfrm>
          <a:off x="1249363" y="4105275"/>
          <a:ext cx="9459912" cy="1701800"/>
        </p:xfrm>
        <a:graphic>
          <a:graphicData uri="http://schemas.openxmlformats.org/drawingml/2006/table">
            <a:tbl>
              <a:tblPr/>
              <a:tblGrid>
                <a:gridCol w="4303712"/>
                <a:gridCol w="5156200"/>
              </a:tblGrid>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Input</a:t>
                      </a: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Output</a:t>
                      </a: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UTXO of A</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Bob’s signature</a:t>
                      </a:r>
                      <a:endParaRPr kumimoji="0" lang="zh-CN" altLang="en-US" sz="1600" b="1" i="0" u="none" strike="noStrike" cap="none" normalizeH="0" baseline="0" smtClean="0">
                        <a:ln>
                          <a:noFill/>
                        </a:ln>
                        <a:solidFill>
                          <a:schemeClr val="hlink"/>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Token A +Alice’s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Destroy</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Bob’s UTXO for 5ω </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signature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Token B + Shipping Co’s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 </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Destroy</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rgbClr val="CC0000"/>
                          </a:solidFill>
                          <a:effectLst/>
                          <a:latin typeface="等线" pitchFamily="2" charset="-122"/>
                          <a:ea typeface="等线" pitchFamily="2" charset="-122"/>
                        </a:rPr>
                        <a:t>UTXO of 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rgbClr val="CC0000"/>
                          </a:solidFill>
                          <a:effectLst/>
                          <a:latin typeface="等线" pitchFamily="2" charset="-122"/>
                          <a:ea typeface="等线" pitchFamily="2" charset="-122"/>
                        </a:rPr>
                        <a:t>5ω + </a:t>
                      </a:r>
                      <a:r>
                        <a:rPr kumimoji="0" lang="en-US" altLang="zh-CN" sz="1600" b="1" i="0" u="none" strike="noStrike" cap="none" normalizeH="0" baseline="0" smtClean="0">
                          <a:ln>
                            <a:noFill/>
                          </a:ln>
                          <a:solidFill>
                            <a:srgbClr val="A70514"/>
                          </a:solidFill>
                          <a:effectLst/>
                          <a:latin typeface="等线" pitchFamily="2" charset="-122"/>
                          <a:ea typeface="等线" pitchFamily="2" charset="-122"/>
                        </a:rPr>
                        <a:t>Alice’s smart contract</a:t>
                      </a:r>
                      <a:r>
                        <a:rPr kumimoji="0" lang="zh-CN" altLang="en-US" sz="1600" b="1" i="0" u="none" strike="noStrike" cap="none" normalizeH="0" baseline="0" smtClean="0">
                          <a:ln>
                            <a:noFill/>
                          </a:ln>
                          <a:solidFill>
                            <a:srgbClr val="A70514"/>
                          </a:solidFill>
                          <a:effectLst/>
                          <a:latin typeface="等线" pitchFamily="2" charset="-122"/>
                          <a:ea typeface="等线" pitchFamily="2" charset="-122"/>
                        </a:rPr>
                        <a:t>：</a:t>
                      </a:r>
                      <a:r>
                        <a:rPr kumimoji="0" lang="en-US" altLang="zh-CN" sz="1600" b="1" i="0" u="none" strike="noStrike" cap="none" normalizeH="0" baseline="0" smtClean="0">
                          <a:ln>
                            <a:noFill/>
                          </a:ln>
                          <a:solidFill>
                            <a:srgbClr val="A70514"/>
                          </a:solidFill>
                          <a:effectLst/>
                          <a:latin typeface="等线" pitchFamily="2" charset="-122"/>
                          <a:ea typeface="等线" pitchFamily="2" charset="-122"/>
                        </a:rPr>
                        <a:t>Paid</a:t>
                      </a:r>
                      <a:r>
                        <a:rPr kumimoji="0" lang="zh-CN" altLang="en-US" sz="1600" b="1" i="0" u="none" strike="noStrike" cap="none" normalizeH="0" baseline="0" smtClean="0">
                          <a:ln>
                            <a:noFill/>
                          </a:ln>
                          <a:solidFill>
                            <a:srgbClr val="A70514"/>
                          </a:solidFill>
                          <a:effectLst/>
                          <a:latin typeface="等线" pitchFamily="2" charset="-122"/>
                          <a:ea typeface="等线"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55" name="TextBox 14"/>
          <p:cNvSpPr txBox="1">
            <a:spLocks noChangeArrowheads="1"/>
          </p:cNvSpPr>
          <p:nvPr/>
        </p:nvSpPr>
        <p:spPr bwMode="auto">
          <a:xfrm>
            <a:off x="215900" y="1271588"/>
            <a:ext cx="858838" cy="504825"/>
          </a:xfrm>
          <a:prstGeom prst="rect">
            <a:avLst/>
          </a:prstGeom>
          <a:noFill/>
          <a:ln w="9525">
            <a:noFill/>
            <a:miter lim="800000"/>
            <a:headEnd/>
            <a:tailEnd/>
          </a:ln>
        </p:spPr>
        <p:txBody>
          <a:bodyPr>
            <a:spAutoFit/>
          </a:bodyPr>
          <a:lstStyle/>
          <a:p>
            <a:pPr marL="285750" indent="-285750">
              <a:lnSpc>
                <a:spcPct val="150000"/>
              </a:lnSpc>
              <a:buFont typeface="Arial" charset="0"/>
              <a:buNone/>
            </a:pPr>
            <a:r>
              <a:rPr lang="en-US" altLang="zh-CN" b="1"/>
              <a:t>Order</a:t>
            </a:r>
            <a:endParaRPr lang="zh-CN" altLang="en-US" b="1"/>
          </a:p>
        </p:txBody>
      </p:sp>
      <p:sp>
        <p:nvSpPr>
          <p:cNvPr id="43056" name="TextBox 14"/>
          <p:cNvSpPr txBox="1">
            <a:spLocks noChangeArrowheads="1"/>
          </p:cNvSpPr>
          <p:nvPr/>
        </p:nvSpPr>
        <p:spPr bwMode="auto">
          <a:xfrm>
            <a:off x="249238" y="2898775"/>
            <a:ext cx="858837" cy="504825"/>
          </a:xfrm>
          <a:prstGeom prst="rect">
            <a:avLst/>
          </a:prstGeom>
          <a:noFill/>
          <a:ln w="9525">
            <a:noFill/>
            <a:miter lim="800000"/>
            <a:headEnd/>
            <a:tailEnd/>
          </a:ln>
        </p:spPr>
        <p:txBody>
          <a:bodyPr>
            <a:spAutoFit/>
          </a:bodyPr>
          <a:lstStyle/>
          <a:p>
            <a:pPr marL="285750" indent="-285750">
              <a:lnSpc>
                <a:spcPct val="150000"/>
              </a:lnSpc>
              <a:buFont typeface="Arial" charset="0"/>
              <a:buNone/>
            </a:pPr>
            <a:r>
              <a:rPr lang="en-US" altLang="zh-CN" b="1"/>
              <a:t>Ship</a:t>
            </a:r>
            <a:endParaRPr lang="zh-CN" altLang="en-US" b="1"/>
          </a:p>
        </p:txBody>
      </p:sp>
      <p:sp>
        <p:nvSpPr>
          <p:cNvPr id="43057" name="TextBox 14"/>
          <p:cNvSpPr txBox="1">
            <a:spLocks noChangeArrowheads="1"/>
          </p:cNvSpPr>
          <p:nvPr/>
        </p:nvSpPr>
        <p:spPr bwMode="auto">
          <a:xfrm>
            <a:off x="0" y="4460875"/>
            <a:ext cx="1154113" cy="504825"/>
          </a:xfrm>
          <a:prstGeom prst="rect">
            <a:avLst/>
          </a:prstGeom>
          <a:noFill/>
          <a:ln w="9525">
            <a:noFill/>
            <a:miter lim="800000"/>
            <a:headEnd/>
            <a:tailEnd/>
          </a:ln>
        </p:spPr>
        <p:txBody>
          <a:bodyPr>
            <a:spAutoFit/>
          </a:bodyPr>
          <a:lstStyle/>
          <a:p>
            <a:pPr marL="285750" indent="-285750">
              <a:lnSpc>
                <a:spcPct val="150000"/>
              </a:lnSpc>
              <a:buFont typeface="Arial" charset="0"/>
              <a:buNone/>
            </a:pPr>
            <a:r>
              <a:rPr lang="en-US" altLang="zh-CN" b="1"/>
              <a:t>Delivery</a:t>
            </a:r>
            <a:endParaRPr lang="zh-CN" altLang="en-US" b="1"/>
          </a:p>
        </p:txBody>
      </p:sp>
      <p:sp>
        <p:nvSpPr>
          <p:cNvPr id="43058" name="Line 59"/>
          <p:cNvSpPr>
            <a:spLocks noChangeShapeType="1"/>
          </p:cNvSpPr>
          <p:nvPr/>
        </p:nvSpPr>
        <p:spPr bwMode="auto">
          <a:xfrm flipH="1" flipV="1">
            <a:off x="5108575" y="1711325"/>
            <a:ext cx="534988" cy="52388"/>
          </a:xfrm>
          <a:prstGeom prst="line">
            <a:avLst/>
          </a:prstGeom>
          <a:noFill/>
          <a:ln w="9525">
            <a:solidFill>
              <a:schemeClr val="tx1"/>
            </a:solidFill>
            <a:round/>
            <a:headEnd/>
            <a:tailEnd type="triangle" w="med" len="med"/>
          </a:ln>
        </p:spPr>
        <p:txBody>
          <a:bodyPr/>
          <a:lstStyle/>
          <a:p>
            <a:endParaRPr lang="zh-CN" altLang="en-US"/>
          </a:p>
        </p:txBody>
      </p:sp>
      <p:sp>
        <p:nvSpPr>
          <p:cNvPr id="43059" name="Line 60"/>
          <p:cNvSpPr>
            <a:spLocks noChangeShapeType="1"/>
          </p:cNvSpPr>
          <p:nvPr/>
        </p:nvSpPr>
        <p:spPr bwMode="auto">
          <a:xfrm flipH="1">
            <a:off x="5226050" y="3305175"/>
            <a:ext cx="469900" cy="287338"/>
          </a:xfrm>
          <a:prstGeom prst="line">
            <a:avLst/>
          </a:prstGeom>
          <a:noFill/>
          <a:ln w="9525">
            <a:solidFill>
              <a:schemeClr val="tx1"/>
            </a:solidFill>
            <a:round/>
            <a:headEnd/>
            <a:tailEnd type="triangle" w="med" len="med"/>
          </a:ln>
        </p:spPr>
        <p:txBody>
          <a:bodyPr/>
          <a:lstStyle/>
          <a:p>
            <a:endParaRPr lang="zh-CN" altLang="en-US"/>
          </a:p>
        </p:txBody>
      </p:sp>
      <p:sp>
        <p:nvSpPr>
          <p:cNvPr id="43060" name="Line 61"/>
          <p:cNvSpPr>
            <a:spLocks noChangeShapeType="1"/>
          </p:cNvSpPr>
          <p:nvPr/>
        </p:nvSpPr>
        <p:spPr bwMode="auto">
          <a:xfrm flipH="1">
            <a:off x="4913313" y="4792663"/>
            <a:ext cx="874712" cy="731837"/>
          </a:xfrm>
          <a:prstGeom prst="line">
            <a:avLst/>
          </a:prstGeom>
          <a:noFill/>
          <a:ln w="9525">
            <a:solidFill>
              <a:schemeClr val="tx1"/>
            </a:solidFill>
            <a:round/>
            <a:headEnd/>
            <a:tailEnd type="triangle" w="med" len="med"/>
          </a:ln>
        </p:spPr>
        <p:txBody>
          <a:bodyPr/>
          <a:lstStyle/>
          <a:p>
            <a:endParaRPr lang="zh-CN" altLang="en-US"/>
          </a:p>
        </p:txBody>
      </p:sp>
      <p:sp>
        <p:nvSpPr>
          <p:cNvPr id="43061" name="Line 62"/>
          <p:cNvSpPr>
            <a:spLocks noChangeShapeType="1"/>
          </p:cNvSpPr>
          <p:nvPr/>
        </p:nvSpPr>
        <p:spPr bwMode="auto">
          <a:xfrm flipH="1">
            <a:off x="9758363" y="4768850"/>
            <a:ext cx="561975" cy="847725"/>
          </a:xfrm>
          <a:prstGeom prst="line">
            <a:avLst/>
          </a:prstGeom>
          <a:noFill/>
          <a:ln w="9525">
            <a:solidFill>
              <a:schemeClr val="tx1"/>
            </a:solidFill>
            <a:round/>
            <a:headEnd/>
            <a:tailEnd type="triangle" w="med" len="med"/>
          </a:ln>
        </p:spPr>
        <p:txBody>
          <a:bodyPr/>
          <a:lstStyle/>
          <a:p>
            <a:endParaRPr lang="zh-CN" altLang="en-US"/>
          </a:p>
        </p:txBody>
      </p:sp>
      <p:sp>
        <p:nvSpPr>
          <p:cNvPr id="43062" name="TextBox 14"/>
          <p:cNvSpPr txBox="1">
            <a:spLocks noChangeArrowheads="1"/>
          </p:cNvSpPr>
          <p:nvPr/>
        </p:nvSpPr>
        <p:spPr bwMode="auto">
          <a:xfrm>
            <a:off x="1138238" y="5810250"/>
            <a:ext cx="9898062" cy="639763"/>
          </a:xfrm>
          <a:prstGeom prst="rect">
            <a:avLst/>
          </a:prstGeom>
          <a:noFill/>
          <a:ln w="9525">
            <a:noFill/>
            <a:miter lim="800000"/>
            <a:headEnd/>
            <a:tailEnd/>
          </a:ln>
        </p:spPr>
        <p:txBody>
          <a:bodyPr>
            <a:spAutoFit/>
          </a:bodyPr>
          <a:lstStyle/>
          <a:p>
            <a:pPr marL="285750" indent="-285750">
              <a:lnSpc>
                <a:spcPct val="150000"/>
              </a:lnSpc>
              <a:buFont typeface="Arial" charset="0"/>
              <a:buNone/>
            </a:pPr>
            <a:r>
              <a:rPr lang="en-US" altLang="zh-CN" sz="2400">
                <a:solidFill>
                  <a:srgbClr val="262626"/>
                </a:solidFill>
                <a:latin typeface="Times New Roman" pitchFamily="18" charset="0"/>
              </a:rPr>
              <a:t>The full cycle happens on block chain, except for physical delivery of goods</a:t>
            </a:r>
            <a:endParaRPr lang="zh-CN" altLang="en-US" sz="2400">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a:grpSpLocks/>
          </p:cNvGrpSpPr>
          <p:nvPr/>
        </p:nvGrpSpPr>
        <p:grpSpPr bwMode="auto">
          <a:xfrm>
            <a:off x="0" y="265113"/>
            <a:ext cx="9018588" cy="957262"/>
            <a:chOff x="0" y="284774"/>
            <a:chExt cx="9021889" cy="956563"/>
          </a:xfrm>
        </p:grpSpPr>
        <p:sp>
          <p:nvSpPr>
            <p:cNvPr id="17" name="矩形 16"/>
            <p:cNvSpPr/>
            <p:nvPr/>
          </p:nvSpPr>
          <p:spPr>
            <a:xfrm>
              <a:off x="0" y="425958"/>
              <a:ext cx="435134" cy="6710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TextBox 20"/>
            <p:cNvSpPr txBox="1"/>
            <p:nvPr/>
          </p:nvSpPr>
          <p:spPr>
            <a:xfrm>
              <a:off x="555828" y="284774"/>
              <a:ext cx="6196692" cy="640882"/>
            </a:xfrm>
            <a:prstGeom prst="rect">
              <a:avLst/>
            </a:prstGeom>
            <a:noFill/>
          </p:spPr>
          <p:txBody>
            <a:bodyPr>
              <a:spAutoFit/>
            </a:bodyPr>
            <a:lstStyle/>
            <a:p>
              <a:pPr>
                <a:defRPr/>
              </a:pPr>
              <a:r>
                <a:rPr lang="en-US" altLang="zh-CN" sz="3600" b="1">
                  <a:solidFill>
                    <a:srgbClr val="CC0000"/>
                  </a:solidFill>
                  <a:effectLst>
                    <a:outerShdw blurRad="38100" dist="38100" dir="2700000" algn="tl">
                      <a:srgbClr val="000000"/>
                    </a:outerShdw>
                  </a:effectLst>
                  <a:latin typeface="等线" pitchFamily="2" charset="-122"/>
                  <a:ea typeface="等线" pitchFamily="2" charset="-122"/>
                </a:rPr>
                <a:t>Secured DEFI</a:t>
              </a:r>
            </a:p>
          </p:txBody>
        </p:sp>
        <p:sp>
          <p:nvSpPr>
            <p:cNvPr id="45089" name="TextBox 37"/>
            <p:cNvSpPr txBox="1">
              <a:spLocks noChangeArrowheads="1"/>
            </p:cNvSpPr>
            <p:nvPr/>
          </p:nvSpPr>
          <p:spPr bwMode="auto">
            <a:xfrm>
              <a:off x="555828" y="873306"/>
              <a:ext cx="8466061" cy="368031"/>
            </a:xfrm>
            <a:prstGeom prst="rect">
              <a:avLst/>
            </a:prstGeom>
            <a:noFill/>
            <a:ln w="9525">
              <a:noFill/>
              <a:miter lim="800000"/>
              <a:headEnd/>
              <a:tailEnd/>
            </a:ln>
          </p:spPr>
          <p:txBody>
            <a:bodyPr>
              <a:spAutoFit/>
            </a:bodyPr>
            <a:lstStyle/>
            <a:p>
              <a:endParaRPr lang="en-US" altLang="zh-CN">
                <a:solidFill>
                  <a:srgbClr val="262626"/>
                </a:solidFill>
                <a:latin typeface="方正黑体简体"/>
                <a:ea typeface="方正黑体简体"/>
                <a:cs typeface="方正黑体简体"/>
              </a:endParaRPr>
            </a:p>
          </p:txBody>
        </p:sp>
      </p:grpSp>
      <p:sp>
        <p:nvSpPr>
          <p:cNvPr id="45058" name="TextBox 14"/>
          <p:cNvSpPr txBox="1">
            <a:spLocks noChangeArrowheads="1"/>
          </p:cNvSpPr>
          <p:nvPr/>
        </p:nvSpPr>
        <p:spPr bwMode="auto">
          <a:xfrm>
            <a:off x="798513" y="820738"/>
            <a:ext cx="9898062" cy="2981325"/>
          </a:xfrm>
          <a:prstGeom prst="rect">
            <a:avLst/>
          </a:prstGeom>
          <a:noFill/>
          <a:ln w="9525">
            <a:noFill/>
            <a:miter lim="800000"/>
            <a:headEnd/>
            <a:tailEnd/>
          </a:ln>
        </p:spPr>
        <p:txBody>
          <a:bodyPr>
            <a:spAutoFit/>
          </a:bodyPr>
          <a:lstStyle/>
          <a:p>
            <a:pPr marL="285750" indent="-285750">
              <a:lnSpc>
                <a:spcPct val="150000"/>
              </a:lnSpc>
              <a:buFont typeface="Arial" charset="0"/>
              <a:buNone/>
            </a:pPr>
            <a:r>
              <a:rPr lang="en-US" altLang="zh-CN" b="1">
                <a:solidFill>
                  <a:srgbClr val="262626"/>
                </a:solidFill>
              </a:rPr>
              <a:t>DEFI frauds: </a:t>
            </a:r>
            <a:r>
              <a:rPr lang="en-US" altLang="zh-CN">
                <a:solidFill>
                  <a:srgbClr val="262626"/>
                </a:solidFill>
              </a:rPr>
              <a:t>Induce users to transfer assets to DEFI contracts. Transfer DEFI assets to individuals by exploring security weaknesses in DEFI. Cash out in exchanges.</a:t>
            </a:r>
            <a:endParaRPr lang="zh-CN" altLang="en-US">
              <a:solidFill>
                <a:srgbClr val="262626"/>
              </a:solidFill>
            </a:endParaRPr>
          </a:p>
          <a:p>
            <a:pPr marL="285750" indent="-285750">
              <a:lnSpc>
                <a:spcPct val="150000"/>
              </a:lnSpc>
              <a:buFont typeface="Arial" charset="0"/>
              <a:buChar char="•"/>
            </a:pPr>
            <a:r>
              <a:rPr lang="en-US" altLang="zh-CN">
                <a:solidFill>
                  <a:srgbClr val="262626"/>
                </a:solidFill>
              </a:rPr>
              <a:t>Ω chain can avoid frauds. Lender does not send assets to DEFI. Instead a pair of input &amp; output is registered with DEFI. Input includes assets to lend and sig on the input &amp; output. Output is collaterals required for the loan. Assessed values of input and output are equal.</a:t>
            </a:r>
            <a:endParaRPr lang="zh-CN" altLang="en-US">
              <a:solidFill>
                <a:srgbClr val="262626"/>
              </a:solidFill>
            </a:endParaRPr>
          </a:p>
          <a:p>
            <a:pPr marL="285750" indent="-285750">
              <a:lnSpc>
                <a:spcPct val="150000"/>
              </a:lnSpc>
              <a:buFont typeface="Arial" charset="0"/>
              <a:buChar char="•"/>
            </a:pPr>
            <a:r>
              <a:rPr lang="en-US" altLang="zh-CN">
                <a:solidFill>
                  <a:srgbClr val="262626"/>
                </a:solidFill>
              </a:rPr>
              <a:t>When DEFI makes a loan, it places both input &amp; output in one transaction as it have to or the sig wouldn’t match.</a:t>
            </a:r>
            <a:r>
              <a:rPr lang="zh-CN" altLang="en-US">
                <a:solidFill>
                  <a:srgbClr val="262626"/>
                </a:solidFill>
              </a:rPr>
              <a:t> </a:t>
            </a:r>
            <a:r>
              <a:rPr lang="en-US" altLang="zh-CN">
                <a:solidFill>
                  <a:srgbClr val="262626"/>
                </a:solidFill>
              </a:rPr>
              <a:t>Can’t steel the input value because it would have pay the output.</a:t>
            </a:r>
            <a:endParaRPr lang="en-US" altLang="zh-CN"/>
          </a:p>
        </p:txBody>
      </p:sp>
      <p:graphicFrame>
        <p:nvGraphicFramePr>
          <p:cNvPr id="98347" name="Group 43"/>
          <p:cNvGraphicFramePr>
            <a:graphicFrameLocks noGrp="1"/>
          </p:cNvGraphicFramePr>
          <p:nvPr/>
        </p:nvGraphicFramePr>
        <p:xfrm>
          <a:off x="973138" y="3967163"/>
          <a:ext cx="9818687" cy="2127250"/>
        </p:xfrm>
        <a:graphic>
          <a:graphicData uri="http://schemas.openxmlformats.org/drawingml/2006/table">
            <a:tbl>
              <a:tblPr/>
              <a:tblGrid>
                <a:gridCol w="609600"/>
                <a:gridCol w="3929062"/>
                <a:gridCol w="5280025"/>
              </a:tblGrid>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endParaRPr kumimoji="0" lang="zh-CN" altLang="en-US" sz="1600" b="1" i="0" u="none" strike="noStrike" cap="none" normalizeH="0" baseline="0" smtClean="0">
                        <a:ln>
                          <a:noFill/>
                        </a:ln>
                        <a:solidFill>
                          <a:schemeClr val="tx1"/>
                        </a:solidFill>
                        <a:effectLst/>
                        <a:latin typeface="等线" pitchFamily="2" charset="-122"/>
                        <a:ea typeface="等线"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Input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tx1"/>
                          </a:solidFill>
                          <a:effectLst/>
                          <a:latin typeface="等线" pitchFamily="2" charset="-122"/>
                          <a:ea typeface="等线" pitchFamily="2" charset="-122"/>
                        </a:rPr>
                        <a:t>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0" i="0" u="none" strike="noStrike" cap="none" normalizeH="0" baseline="0" smtClean="0">
                          <a:ln>
                            <a:noFill/>
                          </a:ln>
                          <a:solidFill>
                            <a:schemeClr val="hlink"/>
                          </a:solidFill>
                          <a:effectLst/>
                          <a:latin typeface="等线" pitchFamily="2" charset="-122"/>
                          <a:ea typeface="等线" pitchFamily="2" charset="-122"/>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10α</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Bob’s signature on lines 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0+DEFI Contract call</a:t>
                      </a:r>
                      <a:endParaRPr kumimoji="0" lang="zh-CN" altLang="en-US" sz="1600" b="1" i="0" u="none" strike="noStrike" cap="none" normalizeH="0" baseline="0" smtClean="0">
                        <a:ln>
                          <a:noFill/>
                        </a:ln>
                        <a:solidFill>
                          <a:schemeClr val="hlink"/>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0" i="0" u="none" strike="noStrike" cap="none" normalizeH="0" baseline="0" smtClean="0">
                          <a:ln>
                            <a:noFill/>
                          </a:ln>
                          <a:solidFill>
                            <a:schemeClr val="hlink"/>
                          </a:solidFill>
                          <a:effectLst/>
                          <a:latin typeface="等线" pitchFamily="2" charset="-122"/>
                          <a:ea typeface="等线" pitchFamily="2" charset="-122"/>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empty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5ω + Bob’s lock script</a:t>
                      </a:r>
                      <a:endParaRPr kumimoji="0" lang="zh-CN" altLang="en-US" sz="1600" b="1" i="0" u="none" strike="noStrike" cap="none" normalizeH="0" baseline="0" smtClean="0">
                        <a:ln>
                          <a:noFill/>
                        </a:ln>
                        <a:solidFill>
                          <a:schemeClr val="hlink"/>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0" i="0" u="none" strike="noStrike" cap="none" normalizeH="0" baseline="0" smtClean="0">
                          <a:ln>
                            <a:noFill/>
                          </a:ln>
                          <a:solidFill>
                            <a:schemeClr val="hlink"/>
                          </a:solidFill>
                          <a:effectLst/>
                          <a:latin typeface="等线" pitchFamily="2" charset="-122"/>
                          <a:ea typeface="等线" pitchFamily="2" charset="-122"/>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empty</a:t>
                      </a:r>
                      <a:endParaRPr kumimoji="0" lang="zh-CN" altLang="en-US" sz="1600" b="1" i="0" u="none" strike="noStrike" cap="none" normalizeH="0" baseline="0" smtClean="0">
                        <a:ln>
                          <a:noFill/>
                        </a:ln>
                        <a:solidFill>
                          <a:schemeClr val="hlink"/>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5ω +Double sig script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r>
                        <a:rPr kumimoji="0" lang="en-US" altLang="zh-CN" sz="1600" b="1" i="0" u="none" strike="noStrike" cap="none" normalizeH="0" baseline="0" smtClean="0">
                          <a:ln>
                            <a:noFill/>
                          </a:ln>
                          <a:solidFill>
                            <a:schemeClr val="hlink"/>
                          </a:solidFill>
                          <a:effectLst/>
                          <a:latin typeface="等线" pitchFamily="2" charset="-122"/>
                          <a:ea typeface="等线" pitchFamily="2" charset="-122"/>
                        </a:rPr>
                        <a:t>Bob + DEFI contract</a:t>
                      </a:r>
                      <a:r>
                        <a:rPr kumimoji="0" lang="zh-CN" altLang="en-US" sz="1600" b="1" i="0" u="none" strike="noStrike" cap="none" normalizeH="0" baseline="0" smtClean="0">
                          <a:ln>
                            <a:noFill/>
                          </a:ln>
                          <a:solidFill>
                            <a:schemeClr val="hlink"/>
                          </a:solidFill>
                          <a:effectLst/>
                          <a:latin typeface="等线" pitchFamily="2" charset="-122"/>
                          <a:ea typeface="等线" pitchFamily="2" charset="-122"/>
                        </a:rPr>
                        <a:t>）</a:t>
                      </a:r>
                      <a:endParaRPr kumimoji="0" lang="zh-CN" altLang="en-US" sz="1600" b="1" i="0" u="none" strike="noStrike" cap="none" normalizeH="0" baseline="0" smtClean="0">
                        <a:ln>
                          <a:noFill/>
                        </a:ln>
                        <a:solidFill>
                          <a:srgbClr val="CC0000"/>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0" i="0" u="none" strike="noStrike" cap="none" normalizeH="0" baseline="0" smtClean="0">
                          <a:ln>
                            <a:noFill/>
                          </a:ln>
                          <a:solidFill>
                            <a:schemeClr val="hlink"/>
                          </a:solidFill>
                          <a:effectLst/>
                          <a:latin typeface="等线" pitchFamily="2" charset="-122"/>
                          <a:ea typeface="等线" pitchFamily="2" charset="-122"/>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rgbClr val="CC0000"/>
                          </a:solidFill>
                          <a:effectLst/>
                          <a:latin typeface="等线" pitchFamily="2" charset="-122"/>
                          <a:ea typeface="等线" pitchFamily="2" charset="-122"/>
                        </a:rPr>
                        <a:t>Alice’s 10ω UTXO and sig on this line</a:t>
                      </a:r>
                      <a:endParaRPr kumimoji="0" lang="zh-CN" altLang="en-US" sz="1600" b="1" i="0" u="none" strike="noStrike" cap="none" normalizeH="0" baseline="0" smtClean="0">
                        <a:ln>
                          <a:noFill/>
                        </a:ln>
                        <a:solidFill>
                          <a:srgbClr val="CC0000"/>
                        </a:solidFill>
                        <a:effectLst/>
                        <a:latin typeface="等线" pitchFamily="2" charset="-122"/>
                        <a:ea typeface="等线"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en-US" altLang="zh-CN" sz="1600" b="1" i="0" u="none" strike="noStrike" cap="none" normalizeH="0" baseline="0" smtClean="0">
                          <a:ln>
                            <a:noFill/>
                          </a:ln>
                          <a:solidFill>
                            <a:srgbClr val="CC0000"/>
                          </a:solidFill>
                          <a:effectLst/>
                          <a:latin typeface="等线" pitchFamily="2" charset="-122"/>
                          <a:ea typeface="等线" pitchFamily="2" charset="-122"/>
                        </a:rPr>
                        <a:t>10α+Double sig script</a:t>
                      </a:r>
                      <a:r>
                        <a:rPr kumimoji="0" lang="zh-CN" altLang="en-US" sz="1600" b="1" i="0" u="none" strike="noStrike" cap="none" normalizeH="0" baseline="0" smtClean="0">
                          <a:ln>
                            <a:noFill/>
                          </a:ln>
                          <a:solidFill>
                            <a:srgbClr val="CC0000"/>
                          </a:solidFill>
                          <a:effectLst/>
                          <a:latin typeface="等线" pitchFamily="2" charset="-122"/>
                          <a:ea typeface="等线" pitchFamily="2" charset="-122"/>
                        </a:rPr>
                        <a:t>（</a:t>
                      </a:r>
                      <a:r>
                        <a:rPr kumimoji="0" lang="en-US" altLang="zh-CN" sz="1600" b="1" i="0" u="none" strike="noStrike" cap="none" normalizeH="0" baseline="0" smtClean="0">
                          <a:ln>
                            <a:noFill/>
                          </a:ln>
                          <a:solidFill>
                            <a:srgbClr val="CC0000"/>
                          </a:solidFill>
                          <a:effectLst/>
                          <a:latin typeface="等线" pitchFamily="2" charset="-122"/>
                          <a:ea typeface="等线" pitchFamily="2" charset="-122"/>
                        </a:rPr>
                        <a:t>Alice + DEFI contract</a:t>
                      </a:r>
                      <a:r>
                        <a:rPr kumimoji="0" lang="zh-CN" altLang="en-US" sz="1600" b="1" i="0" u="none" strike="noStrike" cap="none" normalizeH="0" baseline="0" smtClean="0">
                          <a:ln>
                            <a:noFill/>
                          </a:ln>
                          <a:solidFill>
                            <a:srgbClr val="CC0000"/>
                          </a:solidFill>
                          <a:effectLst/>
                          <a:latin typeface="等线" pitchFamily="2" charset="-122"/>
                          <a:ea typeface="等线"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085" name="Line 33"/>
          <p:cNvSpPr>
            <a:spLocks noChangeShapeType="1"/>
          </p:cNvSpPr>
          <p:nvPr/>
        </p:nvSpPr>
        <p:spPr bwMode="auto">
          <a:xfrm flipH="1">
            <a:off x="5343525" y="4703763"/>
            <a:ext cx="638175" cy="1189037"/>
          </a:xfrm>
          <a:prstGeom prst="line">
            <a:avLst/>
          </a:prstGeom>
          <a:noFill/>
          <a:ln w="9525">
            <a:solidFill>
              <a:schemeClr val="tx1"/>
            </a:solidFill>
            <a:round/>
            <a:headEnd/>
            <a:tailEnd type="triangle" w="med" len="med"/>
          </a:ln>
        </p:spPr>
        <p:txBody>
          <a:bodyPr/>
          <a:lstStyle/>
          <a:p>
            <a:endParaRPr lang="zh-CN" altLang="en-US"/>
          </a:p>
        </p:txBody>
      </p:sp>
      <p:sp>
        <p:nvSpPr>
          <p:cNvPr id="45086" name="Line 34"/>
          <p:cNvSpPr>
            <a:spLocks noChangeShapeType="1"/>
          </p:cNvSpPr>
          <p:nvPr/>
        </p:nvSpPr>
        <p:spPr bwMode="auto">
          <a:xfrm>
            <a:off x="10502900" y="4676775"/>
            <a:ext cx="12700" cy="1185863"/>
          </a:xfrm>
          <a:prstGeom prst="line">
            <a:avLst/>
          </a:prstGeom>
          <a:noFill/>
          <a:ln w="9525">
            <a:solidFill>
              <a:schemeClr val="tx1"/>
            </a:solidFill>
            <a:round/>
            <a:headEnd/>
            <a:tailEnd type="triangle" w="med" len="med"/>
          </a:ln>
        </p:spPr>
        <p:txBody>
          <a:bodyPr/>
          <a:lstStyle/>
          <a:p>
            <a:endParaRPr lang="zh-CN"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4207</TotalTime>
  <Words>1955</Words>
  <Application>WPS 演示</Application>
  <PresentationFormat>自定义</PresentationFormat>
  <Paragraphs>273</Paragraphs>
  <Slides>18</Slides>
  <Notes>13</Notes>
  <HiddenSlides>0</HiddenSlides>
  <MMClips>0</MMClips>
  <ScaleCrop>false</ScaleCrop>
  <HeadingPairs>
    <vt:vector size="6" baseType="variant">
      <vt:variant>
        <vt:lpstr>已用的字体</vt:lpstr>
      </vt:variant>
      <vt:variant>
        <vt:i4>11</vt:i4>
      </vt:variant>
      <vt:variant>
        <vt:lpstr>演示文稿设计模板</vt:lpstr>
      </vt:variant>
      <vt:variant>
        <vt:i4>3</vt:i4>
      </vt:variant>
      <vt:variant>
        <vt:lpstr>幻灯片标题</vt:lpstr>
      </vt:variant>
      <vt:variant>
        <vt:i4>18</vt:i4>
      </vt:variant>
    </vt:vector>
  </HeadingPairs>
  <TitlesOfParts>
    <vt:vector size="32" baseType="lpstr">
      <vt:lpstr>Arial</vt:lpstr>
      <vt:lpstr>宋体</vt:lpstr>
      <vt:lpstr>等线 Light</vt:lpstr>
      <vt:lpstr>等线</vt:lpstr>
      <vt:lpstr>+mn-ea</vt:lpstr>
      <vt:lpstr>Lato Black</vt:lpstr>
      <vt:lpstr>方正黑体简体</vt:lpstr>
      <vt:lpstr>Times New Roman</vt:lpstr>
      <vt:lpstr>仿宋_GB2312</vt:lpstr>
      <vt:lpstr>+mn-lt</vt:lpstr>
      <vt:lpstr>Noto Sans S Chinese</vt:lpstr>
      <vt:lpstr>1_Office 主题​​</vt:lpstr>
      <vt:lpstr>Office 主题​​</vt:lpstr>
      <vt:lpstr>1_Office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04</dc:title>
  <dc:creator>dreamsummit</dc:creator>
  <cp:lastModifiedBy>XiaZaiMa.COM</cp:lastModifiedBy>
  <cp:revision>199</cp:revision>
  <dcterms:created xsi:type="dcterms:W3CDTF">2018-07-31T05:36:00Z</dcterms:created>
  <dcterms:modified xsi:type="dcterms:W3CDTF">2021-06-15T03:20:04Z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2052-11.1.0.9145</vt:lpwstr>
  </property>
</Properties>
</file>